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84" r:id="rId1"/>
  </p:sldMasterIdLst>
  <p:sldIdLst>
    <p:sldId id="258" r:id="rId2"/>
  </p:sldIdLst>
  <p:sldSz cx="42803763"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22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60"/>
  </p:normalViewPr>
  <p:slideViewPr>
    <p:cSldViewPr snapToGrid="0">
      <p:cViewPr varScale="1">
        <p:scale>
          <a:sx n="15" d="100"/>
          <a:sy n="15" d="100"/>
        </p:scale>
        <p:origin x="452" y="16"/>
      </p:cViewPr>
      <p:guideLst/>
    </p:cSldViewPr>
  </p:slideViewPr>
  <p:notesTextViewPr>
    <p:cViewPr>
      <p:scale>
        <a:sx n="1" d="1"/>
        <a:sy n="1" d="1"/>
      </p:scale>
      <p:origin x="0" y="0"/>
    </p:cViewPr>
  </p:notesTextViewPr>
  <p:sorterViewPr>
    <p:cViewPr>
      <p:scale>
        <a:sx n="100" d="100"/>
        <a:sy n="100" d="100"/>
      </p:scale>
      <p:origin x="0" y="-10128"/>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en-US"/>
              <a:t>Click to edit Master title style</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t>22/06/2020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6EC4D90-E909-4F87-A3D0-77D3250A7A1C}" type="slidenum">
              <a:rPr lang="en-GB" smtClean="0"/>
              <a:t>‹#›</a:t>
            </a:fld>
            <a:endParaRPr lang="en-GB" dirty="0"/>
          </a:p>
        </p:txBody>
      </p:sp>
    </p:spTree>
    <p:extLst>
      <p:ext uri="{BB962C8B-B14F-4D97-AF65-F5344CB8AC3E}">
        <p14:creationId xmlns:p14="http://schemas.microsoft.com/office/powerpoint/2010/main" val="282554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t>22/06/2020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6EC4D90-E909-4F87-A3D0-77D3250A7A1C}" type="slidenum">
              <a:rPr lang="en-GB" smtClean="0"/>
              <a:t>‹#›</a:t>
            </a:fld>
            <a:endParaRPr lang="en-GB" dirty="0"/>
          </a:p>
        </p:txBody>
      </p:sp>
    </p:spTree>
    <p:extLst>
      <p:ext uri="{BB962C8B-B14F-4D97-AF65-F5344CB8AC3E}">
        <p14:creationId xmlns:p14="http://schemas.microsoft.com/office/powerpoint/2010/main" val="1243552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t>22/06/2020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6EC4D90-E909-4F87-A3D0-77D3250A7A1C}" type="slidenum">
              <a:rPr lang="en-GB" smtClean="0"/>
              <a:t>‹#›</a:t>
            </a:fld>
            <a:endParaRPr lang="en-GB" dirty="0"/>
          </a:p>
        </p:txBody>
      </p:sp>
    </p:spTree>
    <p:extLst>
      <p:ext uri="{BB962C8B-B14F-4D97-AF65-F5344CB8AC3E}">
        <p14:creationId xmlns:p14="http://schemas.microsoft.com/office/powerpoint/2010/main" val="130780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t>22/06/2020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6EC4D90-E909-4F87-A3D0-77D3250A7A1C}" type="slidenum">
              <a:rPr lang="en-GB" smtClean="0"/>
              <a:t>‹#›</a:t>
            </a:fld>
            <a:endParaRPr lang="en-GB" dirty="0"/>
          </a:p>
        </p:txBody>
      </p:sp>
    </p:spTree>
    <p:extLst>
      <p:ext uri="{BB962C8B-B14F-4D97-AF65-F5344CB8AC3E}">
        <p14:creationId xmlns:p14="http://schemas.microsoft.com/office/powerpoint/2010/main" val="2166094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en-US"/>
              <a:t>Click to edit Master title style</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144DE8-AE3D-40A8-90B8-FB90AC599C3D}" type="datetimeFigureOut">
              <a:rPr lang="en-GB" smtClean="0"/>
              <a:t>22/06/2020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6EC4D90-E909-4F87-A3D0-77D3250A7A1C}" type="slidenum">
              <a:rPr lang="en-GB" smtClean="0"/>
              <a:t>‹#›</a:t>
            </a:fld>
            <a:endParaRPr lang="en-GB" dirty="0"/>
          </a:p>
        </p:txBody>
      </p:sp>
    </p:spTree>
    <p:extLst>
      <p:ext uri="{BB962C8B-B14F-4D97-AF65-F5344CB8AC3E}">
        <p14:creationId xmlns:p14="http://schemas.microsoft.com/office/powerpoint/2010/main" val="4101230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144DE8-AE3D-40A8-90B8-FB90AC599C3D}" type="datetimeFigureOut">
              <a:rPr lang="en-GB" smtClean="0"/>
              <a:t>22/06/2020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6EC4D90-E909-4F87-A3D0-77D3250A7A1C}" type="slidenum">
              <a:rPr lang="en-GB" smtClean="0"/>
              <a:t>‹#›</a:t>
            </a:fld>
            <a:endParaRPr lang="en-GB" dirty="0"/>
          </a:p>
        </p:txBody>
      </p:sp>
    </p:spTree>
    <p:extLst>
      <p:ext uri="{BB962C8B-B14F-4D97-AF65-F5344CB8AC3E}">
        <p14:creationId xmlns:p14="http://schemas.microsoft.com/office/powerpoint/2010/main" val="3188162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a:t>Edit Master text styles</a:t>
            </a:r>
          </a:p>
        </p:txBody>
      </p:sp>
      <p:sp>
        <p:nvSpPr>
          <p:cNvPr id="4" name="Content Placeholder 3"/>
          <p:cNvSpPr>
            <a:spLocks noGrp="1"/>
          </p:cNvSpPr>
          <p:nvPr>
            <p:ph sz="half" idx="2"/>
          </p:nvPr>
        </p:nvSpPr>
        <p:spPr>
          <a:xfrm>
            <a:off x="2948339" y="11058863"/>
            <a:ext cx="18107995"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a:t>Edit Master text styles</a:t>
            </a:r>
          </a:p>
        </p:txBody>
      </p:sp>
      <p:sp>
        <p:nvSpPr>
          <p:cNvPr id="6" name="Content Placeholder 5"/>
          <p:cNvSpPr>
            <a:spLocks noGrp="1"/>
          </p:cNvSpPr>
          <p:nvPr>
            <p:ph sz="quarter" idx="4"/>
          </p:nvPr>
        </p:nvSpPr>
        <p:spPr>
          <a:xfrm>
            <a:off x="21669408" y="11058863"/>
            <a:ext cx="18197174"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144DE8-AE3D-40A8-90B8-FB90AC599C3D}" type="datetimeFigureOut">
              <a:rPr lang="en-GB" smtClean="0"/>
              <a:t>22/06/2020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6EC4D90-E909-4F87-A3D0-77D3250A7A1C}" type="slidenum">
              <a:rPr lang="en-GB" smtClean="0"/>
              <a:t>‹#›</a:t>
            </a:fld>
            <a:endParaRPr lang="en-GB" dirty="0"/>
          </a:p>
        </p:txBody>
      </p:sp>
    </p:spTree>
    <p:extLst>
      <p:ext uri="{BB962C8B-B14F-4D97-AF65-F5344CB8AC3E}">
        <p14:creationId xmlns:p14="http://schemas.microsoft.com/office/powerpoint/2010/main" val="190520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144DE8-AE3D-40A8-90B8-FB90AC599C3D}" type="datetimeFigureOut">
              <a:rPr lang="en-GB" smtClean="0"/>
              <a:t>22/06/2020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6EC4D90-E909-4F87-A3D0-77D3250A7A1C}" type="slidenum">
              <a:rPr lang="en-GB" smtClean="0"/>
              <a:t>‹#›</a:t>
            </a:fld>
            <a:endParaRPr lang="en-GB" dirty="0"/>
          </a:p>
        </p:txBody>
      </p:sp>
    </p:spTree>
    <p:extLst>
      <p:ext uri="{BB962C8B-B14F-4D97-AF65-F5344CB8AC3E}">
        <p14:creationId xmlns:p14="http://schemas.microsoft.com/office/powerpoint/2010/main" val="2154877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44DE8-AE3D-40A8-90B8-FB90AC599C3D}" type="datetimeFigureOut">
              <a:rPr lang="en-GB" smtClean="0"/>
              <a:t>22/06/2020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6EC4D90-E909-4F87-A3D0-77D3250A7A1C}" type="slidenum">
              <a:rPr lang="en-GB" smtClean="0"/>
              <a:t>‹#›</a:t>
            </a:fld>
            <a:endParaRPr lang="en-GB" dirty="0"/>
          </a:p>
        </p:txBody>
      </p:sp>
    </p:spTree>
    <p:extLst>
      <p:ext uri="{BB962C8B-B14F-4D97-AF65-F5344CB8AC3E}">
        <p14:creationId xmlns:p14="http://schemas.microsoft.com/office/powerpoint/2010/main" val="2634518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a:t>Click to edit Master title style</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a:t>Edit Master text styles</a:t>
            </a:r>
          </a:p>
        </p:txBody>
      </p:sp>
      <p:sp>
        <p:nvSpPr>
          <p:cNvPr id="5" name="Date Placeholder 4"/>
          <p:cNvSpPr>
            <a:spLocks noGrp="1"/>
          </p:cNvSpPr>
          <p:nvPr>
            <p:ph type="dt" sz="half" idx="10"/>
          </p:nvPr>
        </p:nvSpPr>
        <p:spPr/>
        <p:txBody>
          <a:bodyPr/>
          <a:lstStyle/>
          <a:p>
            <a:fld id="{F5144DE8-AE3D-40A8-90B8-FB90AC599C3D}" type="datetimeFigureOut">
              <a:rPr lang="en-GB" smtClean="0"/>
              <a:t>22/06/2020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6EC4D90-E909-4F87-A3D0-77D3250A7A1C}" type="slidenum">
              <a:rPr lang="en-GB" smtClean="0"/>
              <a:t>‹#›</a:t>
            </a:fld>
            <a:endParaRPr lang="en-GB" dirty="0"/>
          </a:p>
        </p:txBody>
      </p:sp>
    </p:spTree>
    <p:extLst>
      <p:ext uri="{BB962C8B-B14F-4D97-AF65-F5344CB8AC3E}">
        <p14:creationId xmlns:p14="http://schemas.microsoft.com/office/powerpoint/2010/main" val="2556820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a:t>Click to edit Master title style</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en-US" dirty="0"/>
              <a:t>Click icon to add picture</a:t>
            </a:r>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a:t>Edit Master text styles</a:t>
            </a:r>
          </a:p>
        </p:txBody>
      </p:sp>
      <p:sp>
        <p:nvSpPr>
          <p:cNvPr id="5" name="Date Placeholder 4"/>
          <p:cNvSpPr>
            <a:spLocks noGrp="1"/>
          </p:cNvSpPr>
          <p:nvPr>
            <p:ph type="dt" sz="half" idx="10"/>
          </p:nvPr>
        </p:nvSpPr>
        <p:spPr/>
        <p:txBody>
          <a:bodyPr/>
          <a:lstStyle/>
          <a:p>
            <a:fld id="{F5144DE8-AE3D-40A8-90B8-FB90AC599C3D}" type="datetimeFigureOut">
              <a:rPr lang="en-GB" smtClean="0"/>
              <a:t>22/06/2020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6EC4D90-E909-4F87-A3D0-77D3250A7A1C}" type="slidenum">
              <a:rPr lang="en-GB" smtClean="0"/>
              <a:t>‹#›</a:t>
            </a:fld>
            <a:endParaRPr lang="en-GB" dirty="0"/>
          </a:p>
        </p:txBody>
      </p:sp>
    </p:spTree>
    <p:extLst>
      <p:ext uri="{BB962C8B-B14F-4D97-AF65-F5344CB8AC3E}">
        <p14:creationId xmlns:p14="http://schemas.microsoft.com/office/powerpoint/2010/main" val="717608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F5144DE8-AE3D-40A8-90B8-FB90AC599C3D}" type="datetimeFigureOut">
              <a:rPr lang="en-GB" smtClean="0"/>
              <a:t>22/06/2020</a:t>
            </a:fld>
            <a:endParaRPr lang="en-GB" dirty="0"/>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86EC4D90-E909-4F87-A3D0-77D3250A7A1C}" type="slidenum">
              <a:rPr lang="en-GB" smtClean="0"/>
              <a:t>‹#›</a:t>
            </a:fld>
            <a:endParaRPr lang="en-GB" dirty="0"/>
          </a:p>
        </p:txBody>
      </p:sp>
    </p:spTree>
    <p:extLst>
      <p:ext uri="{BB962C8B-B14F-4D97-AF65-F5344CB8AC3E}">
        <p14:creationId xmlns:p14="http://schemas.microsoft.com/office/powerpoint/2010/main" val="30456679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jpeg"/><Relationship Id="rId3" Type="http://schemas.openxmlformats.org/officeDocument/2006/relationships/image" Target="../media/image2.png"/><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slideLayout" Target="../slideLayouts/slideLayout2.xml"/><Relationship Id="rId16" Type="http://schemas.openxmlformats.org/officeDocument/2006/relationships/image" Target="../media/image13.jpeg"/><Relationship Id="rId1" Type="http://schemas.openxmlformats.org/officeDocument/2006/relationships/vmlDrawing" Target="../drawings/vmlDrawing1.v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1.emf"/><Relationship Id="rId15" Type="http://schemas.openxmlformats.org/officeDocument/2006/relationships/image" Target="../media/image12.png"/><Relationship Id="rId10" Type="http://schemas.openxmlformats.org/officeDocument/2006/relationships/image" Target="../media/image7.jpeg"/><Relationship Id="rId4" Type="http://schemas.openxmlformats.org/officeDocument/2006/relationships/oleObject" Target="../embeddings/oleObject1.bin"/><Relationship Id="rId9" Type="http://schemas.openxmlformats.org/officeDocument/2006/relationships/image" Target="../media/image6.jpeg"/><Relationship Id="rId1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BBBCDE1-BDB0-4D28-BEB1-E523845B2E0F}"/>
              </a:ext>
            </a:extLst>
          </p:cNvPr>
          <p:cNvSpPr txBox="1"/>
          <p:nvPr/>
        </p:nvSpPr>
        <p:spPr>
          <a:xfrm>
            <a:off x="-1" y="-1"/>
            <a:ext cx="42803763" cy="32076000"/>
          </a:xfrm>
          <a:prstGeom prst="rect">
            <a:avLst/>
          </a:prstGeom>
          <a:solidFill>
            <a:srgbClr val="C00000"/>
          </a:solidFill>
          <a:ln>
            <a:solidFill>
              <a:srgbClr val="C00000"/>
            </a:solidFill>
          </a:ln>
        </p:spPr>
        <p:txBody>
          <a:bodyPr wrap="square" rtlCol="0">
            <a:spAutoFit/>
          </a:bodyPr>
          <a:lstStyle/>
          <a:p>
            <a:endParaRPr lang="en-ZA" dirty="0"/>
          </a:p>
        </p:txBody>
      </p:sp>
      <p:sp>
        <p:nvSpPr>
          <p:cNvPr id="25" name="TextBox 24">
            <a:extLst>
              <a:ext uri="{FF2B5EF4-FFF2-40B4-BE49-F238E27FC236}">
                <a16:creationId xmlns:a16="http://schemas.microsoft.com/office/drawing/2014/main" id="{47D2E9D8-E0C7-4686-B709-63CFFEF38353}"/>
              </a:ext>
            </a:extLst>
          </p:cNvPr>
          <p:cNvSpPr txBox="1">
            <a:spLocks/>
          </p:cNvSpPr>
          <p:nvPr/>
        </p:nvSpPr>
        <p:spPr>
          <a:xfrm>
            <a:off x="365542" y="472865"/>
            <a:ext cx="42072680" cy="29916000"/>
          </a:xfrm>
          <a:prstGeom prst="rect">
            <a:avLst/>
          </a:prstGeom>
          <a:solidFill>
            <a:schemeClr val="bg1"/>
          </a:solidFill>
        </p:spPr>
        <p:txBody>
          <a:bodyPr wrap="square" rtlCol="0">
            <a:spAutoFit/>
          </a:bodyPr>
          <a:lstStyle/>
          <a:p>
            <a:endParaRPr lang="en-ZA" dirty="0"/>
          </a:p>
        </p:txBody>
      </p:sp>
      <p:sp>
        <p:nvSpPr>
          <p:cNvPr id="26" name="Text Box 5">
            <a:extLst>
              <a:ext uri="{FF2B5EF4-FFF2-40B4-BE49-F238E27FC236}">
                <a16:creationId xmlns:a16="http://schemas.microsoft.com/office/drawing/2014/main" id="{8F9B7972-B61C-47AA-B48F-31DB0D490EF3}"/>
              </a:ext>
            </a:extLst>
          </p:cNvPr>
          <p:cNvSpPr txBox="1">
            <a:spLocks noChangeArrowheads="1"/>
          </p:cNvSpPr>
          <p:nvPr/>
        </p:nvSpPr>
        <p:spPr bwMode="auto">
          <a:xfrm>
            <a:off x="830400" y="822653"/>
            <a:ext cx="41508505" cy="2221633"/>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algn="ctr"/>
            <a:r>
              <a:rPr lang="en-ZA" sz="7200" b="1" dirty="0">
                <a:latin typeface="Arial" panose="020B0604020202020204" pitchFamily="34" charset="0"/>
                <a:cs typeface="Arial" panose="020B0604020202020204" pitchFamily="34" charset="0"/>
              </a:rPr>
              <a:t>Factors associated with high-level viremia in South African adults on antiretroviral therapy</a:t>
            </a:r>
            <a:r>
              <a:rPr lang="en-US" sz="7200" b="1" dirty="0">
                <a:latin typeface="Arial" panose="020B0604020202020204" pitchFamily="34" charset="0"/>
                <a:cs typeface="Arial" panose="020B0604020202020204" pitchFamily="34" charset="0"/>
              </a:rPr>
              <a:t>: </a:t>
            </a:r>
          </a:p>
          <a:p>
            <a:pPr algn="ctr"/>
            <a:r>
              <a:rPr lang="en-ZA" sz="7200" b="1" dirty="0">
                <a:latin typeface="Arial" panose="020B0604020202020204" pitchFamily="34" charset="0"/>
                <a:cs typeface="Arial" panose="020B0604020202020204" pitchFamily="34" charset="0"/>
              </a:rPr>
              <a:t>A recurrent events analysis </a:t>
            </a:r>
            <a:r>
              <a:rPr lang="en-US" sz="7200" b="1" dirty="0">
                <a:latin typeface="Arial" panose="020B0604020202020204" pitchFamily="34" charset="0"/>
                <a:cs typeface="Arial" panose="020B0604020202020204" pitchFamily="34" charset="0"/>
              </a:rPr>
              <a:t>from an 8-year prospective cohort study</a:t>
            </a:r>
            <a:endParaRPr lang="en-ZA" sz="7200" b="1" dirty="0">
              <a:latin typeface="Arial" panose="020B0604020202020204" pitchFamily="34" charset="0"/>
              <a:cs typeface="Arial" panose="020B0604020202020204" pitchFamily="34" charset="0"/>
            </a:endParaRPr>
          </a:p>
        </p:txBody>
      </p:sp>
      <p:sp>
        <p:nvSpPr>
          <p:cNvPr id="27" name="Text Box 7">
            <a:extLst>
              <a:ext uri="{FF2B5EF4-FFF2-40B4-BE49-F238E27FC236}">
                <a16:creationId xmlns:a16="http://schemas.microsoft.com/office/drawing/2014/main" id="{96BF5F1D-6643-4865-B22F-EE769406DD98}"/>
              </a:ext>
            </a:extLst>
          </p:cNvPr>
          <p:cNvSpPr txBox="1">
            <a:spLocks noChangeArrowheads="1"/>
          </p:cNvSpPr>
          <p:nvPr/>
        </p:nvSpPr>
        <p:spPr bwMode="auto">
          <a:xfrm>
            <a:off x="12747829" y="3553917"/>
            <a:ext cx="21608716" cy="853123"/>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r>
              <a:rPr lang="en-US" sz="3600" u="sng" dirty="0">
                <a:latin typeface="Arial" panose="020B0604020202020204" pitchFamily="34" charset="0"/>
                <a:cs typeface="Arial" panose="020B0604020202020204" pitchFamily="34" charset="0"/>
              </a:rPr>
              <a:t>Nonhlanhla Yende-Zuma</a:t>
            </a:r>
            <a:r>
              <a:rPr lang="en-US" sz="3600" u="sng" baseline="30000" dirty="0">
                <a:latin typeface="Arial" panose="020B0604020202020204" pitchFamily="34" charset="0"/>
                <a:cs typeface="Arial" panose="020B0604020202020204" pitchFamily="34" charset="0"/>
              </a:rPr>
              <a:t>1,2</a:t>
            </a:r>
            <a:r>
              <a:rPr lang="en-US" sz="3600" dirty="0">
                <a:latin typeface="Arial" panose="020B0604020202020204" pitchFamily="34" charset="0"/>
                <a:cs typeface="Arial" panose="020B0604020202020204" pitchFamily="34" charset="0"/>
              </a:rPr>
              <a:t>, Razia Hassan-Moosa</a:t>
            </a:r>
            <a:r>
              <a:rPr lang="en-US" sz="3600" baseline="30000" dirty="0">
                <a:latin typeface="Arial" panose="020B0604020202020204" pitchFamily="34" charset="0"/>
                <a:cs typeface="Arial" panose="020B0604020202020204" pitchFamily="34" charset="0"/>
              </a:rPr>
              <a:t>1</a:t>
            </a:r>
            <a:r>
              <a:rPr lang="en-US" sz="3600" dirty="0">
                <a:latin typeface="Arial" panose="020B0604020202020204" pitchFamily="34" charset="0"/>
                <a:cs typeface="Arial" panose="020B0604020202020204" pitchFamily="34" charset="0"/>
              </a:rPr>
              <a:t>, Kogieleum Naidoo</a:t>
            </a:r>
            <a:r>
              <a:rPr lang="en-US" sz="3600" baseline="30000" dirty="0">
                <a:latin typeface="Arial" panose="020B0604020202020204" pitchFamily="34" charset="0"/>
                <a:cs typeface="Arial" panose="020B0604020202020204" pitchFamily="34" charset="0"/>
              </a:rPr>
              <a:t>1,2</a:t>
            </a:r>
            <a:endParaRPr lang="en-ZA" sz="2000" dirty="0">
              <a:latin typeface="Arial" panose="020B0604020202020204" pitchFamily="34" charset="0"/>
              <a:cs typeface="Arial" panose="020B0604020202020204" pitchFamily="34" charset="0"/>
            </a:endParaRPr>
          </a:p>
        </p:txBody>
      </p:sp>
      <p:sp>
        <p:nvSpPr>
          <p:cNvPr id="28" name="Rectangle 16">
            <a:extLst>
              <a:ext uri="{FF2B5EF4-FFF2-40B4-BE49-F238E27FC236}">
                <a16:creationId xmlns:a16="http://schemas.microsoft.com/office/drawing/2014/main" id="{686FBA8C-9151-495E-8493-9006F8D1FCAD}"/>
              </a:ext>
            </a:extLst>
          </p:cNvPr>
          <p:cNvSpPr>
            <a:spLocks noChangeArrowheads="1"/>
          </p:cNvSpPr>
          <p:nvPr/>
        </p:nvSpPr>
        <p:spPr bwMode="auto">
          <a:xfrm>
            <a:off x="36034341" y="3981282"/>
            <a:ext cx="4935909" cy="1092518"/>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defTabSz="935038">
              <a:defRPr>
                <a:solidFill>
                  <a:schemeClr val="tx1"/>
                </a:solidFill>
                <a:latin typeface="Tahoma" panose="020B0604030504040204" pitchFamily="34" charset="0"/>
              </a:defRPr>
            </a:lvl1pPr>
            <a:lvl2pPr defTabSz="935038">
              <a:defRPr>
                <a:solidFill>
                  <a:schemeClr val="tx1"/>
                </a:solidFill>
                <a:latin typeface="Tahoma" panose="020B0604030504040204" pitchFamily="34" charset="0"/>
              </a:defRPr>
            </a:lvl2pPr>
            <a:lvl3pPr defTabSz="935038">
              <a:defRPr>
                <a:solidFill>
                  <a:schemeClr val="tx1"/>
                </a:solidFill>
                <a:latin typeface="Tahoma" panose="020B0604030504040204" pitchFamily="34" charset="0"/>
              </a:defRPr>
            </a:lvl3pPr>
            <a:lvl4pPr defTabSz="935038">
              <a:defRPr>
                <a:solidFill>
                  <a:schemeClr val="tx1"/>
                </a:solidFill>
                <a:latin typeface="Tahoma" panose="020B0604030504040204" pitchFamily="34" charset="0"/>
              </a:defRPr>
            </a:lvl4pPr>
            <a:lvl5pPr defTabSz="935038">
              <a:defRPr>
                <a:solidFill>
                  <a:schemeClr val="tx1"/>
                </a:solidFill>
                <a:latin typeface="Tahoma" panose="020B0604030504040204" pitchFamily="34" charset="0"/>
              </a:defRPr>
            </a:lvl5pPr>
            <a:lvl6pPr marL="2200275" indent="85725" defTabSz="935038" eaLnBrk="0" fontAlgn="base" hangingPunct="0">
              <a:spcBef>
                <a:spcPct val="0"/>
              </a:spcBef>
              <a:spcAft>
                <a:spcPct val="0"/>
              </a:spcAft>
              <a:defRPr>
                <a:solidFill>
                  <a:schemeClr val="tx1"/>
                </a:solidFill>
                <a:latin typeface="Tahoma" panose="020B0604030504040204" pitchFamily="34" charset="0"/>
              </a:defRPr>
            </a:lvl6pPr>
            <a:lvl7pPr marL="2657475" indent="85725" defTabSz="935038" eaLnBrk="0" fontAlgn="base" hangingPunct="0">
              <a:spcBef>
                <a:spcPct val="0"/>
              </a:spcBef>
              <a:spcAft>
                <a:spcPct val="0"/>
              </a:spcAft>
              <a:defRPr>
                <a:solidFill>
                  <a:schemeClr val="tx1"/>
                </a:solidFill>
                <a:latin typeface="Tahoma" panose="020B0604030504040204" pitchFamily="34" charset="0"/>
              </a:defRPr>
            </a:lvl7pPr>
            <a:lvl8pPr marL="3114675" indent="85725" defTabSz="935038" eaLnBrk="0" fontAlgn="base" hangingPunct="0">
              <a:spcBef>
                <a:spcPct val="0"/>
              </a:spcBef>
              <a:spcAft>
                <a:spcPct val="0"/>
              </a:spcAft>
              <a:defRPr>
                <a:solidFill>
                  <a:schemeClr val="tx1"/>
                </a:solidFill>
                <a:latin typeface="Tahoma" panose="020B0604030504040204" pitchFamily="34" charset="0"/>
              </a:defRPr>
            </a:lvl8pPr>
            <a:lvl9pPr marL="3571875" indent="85725" defTabSz="935038" eaLnBrk="0" fontAlgn="base" hangingPunct="0">
              <a:spcBef>
                <a:spcPct val="0"/>
              </a:spcBef>
              <a:spcAft>
                <a:spcPct val="0"/>
              </a:spcAft>
              <a:defRPr>
                <a:solidFill>
                  <a:schemeClr val="tx1"/>
                </a:solidFill>
                <a:latin typeface="Tahoma" panose="020B0604030504040204" pitchFamily="34" charset="0"/>
              </a:defRPr>
            </a:lvl9pPr>
          </a:lstStyle>
          <a:p>
            <a:pPr algn="ctr"/>
            <a:r>
              <a:rPr lang="en-CA" sz="6000" b="1" dirty="0">
                <a:latin typeface="Arial" panose="020B0604020202020204" pitchFamily="34" charset="0"/>
                <a:cs typeface="Arial" panose="020B0604020202020204" pitchFamily="34" charset="0"/>
              </a:rPr>
              <a:t>PEB0111</a:t>
            </a:r>
            <a:endParaRPr lang="en-ZA" sz="6000" dirty="0">
              <a:latin typeface="Arial" panose="020B0604020202020204" pitchFamily="34" charset="0"/>
              <a:cs typeface="Arial" panose="020B0604020202020204" pitchFamily="34" charset="0"/>
            </a:endParaRPr>
          </a:p>
        </p:txBody>
      </p:sp>
      <p:sp>
        <p:nvSpPr>
          <p:cNvPr id="29" name="Text Box 7">
            <a:extLst>
              <a:ext uri="{FF2B5EF4-FFF2-40B4-BE49-F238E27FC236}">
                <a16:creationId xmlns:a16="http://schemas.microsoft.com/office/drawing/2014/main" id="{38A3F849-EC1A-4AB7-A7EB-0D86A11B2212}"/>
              </a:ext>
            </a:extLst>
          </p:cNvPr>
          <p:cNvSpPr txBox="1">
            <a:spLocks noChangeArrowheads="1"/>
          </p:cNvSpPr>
          <p:nvPr/>
        </p:nvSpPr>
        <p:spPr bwMode="auto">
          <a:xfrm>
            <a:off x="12408123" y="4501934"/>
            <a:ext cx="22667494" cy="1285784"/>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r>
              <a:rPr lang="en-ZA" sz="3600" baseline="30000" dirty="0">
                <a:latin typeface="Arial" panose="020B0604020202020204" pitchFamily="34" charset="0"/>
                <a:cs typeface="Arial" panose="020B0604020202020204" pitchFamily="34" charset="0"/>
              </a:rPr>
              <a:t>1</a:t>
            </a:r>
            <a:r>
              <a:rPr lang="en-ZA" sz="3600" dirty="0">
                <a:latin typeface="Arial" panose="020B0604020202020204" pitchFamily="34" charset="0"/>
                <a:cs typeface="Arial" panose="020B0604020202020204" pitchFamily="34" charset="0"/>
              </a:rPr>
              <a:t>Centre for the AIDS Programme of Research in South Africa (CAPRISA), Durban, South Africa, </a:t>
            </a:r>
          </a:p>
          <a:p>
            <a:r>
              <a:rPr lang="en-ZA" sz="3600" baseline="30000" dirty="0">
                <a:latin typeface="Arial" panose="020B0604020202020204" pitchFamily="34" charset="0"/>
                <a:cs typeface="Arial" panose="020B0604020202020204" pitchFamily="34" charset="0"/>
              </a:rPr>
              <a:t>2</a:t>
            </a:r>
            <a:r>
              <a:rPr lang="en-ZA" sz="3600" dirty="0">
                <a:latin typeface="Arial" panose="020B0604020202020204" pitchFamily="34" charset="0"/>
                <a:cs typeface="Arial" panose="020B0604020202020204" pitchFamily="34" charset="0"/>
              </a:rPr>
              <a:t>MRC-CAPRISA HIV-TB Pathogenesis and Treatment Research Unit, Durban, South Africa</a:t>
            </a:r>
          </a:p>
        </p:txBody>
      </p:sp>
      <p:pic>
        <p:nvPicPr>
          <p:cNvPr id="30" name="Placeholder">
            <a:extLst>
              <a:ext uri="{FF2B5EF4-FFF2-40B4-BE49-F238E27FC236}">
                <a16:creationId xmlns:a16="http://schemas.microsoft.com/office/drawing/2014/main" id="{0BB7D886-969C-43C0-B79F-D6E580D1A6F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0027" r="49871"/>
          <a:stretch/>
        </p:blipFill>
        <p:spPr bwMode="auto">
          <a:xfrm>
            <a:off x="365541" y="3085197"/>
            <a:ext cx="6749846" cy="3401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3" name="Straight Connector 32">
            <a:extLst>
              <a:ext uri="{FF2B5EF4-FFF2-40B4-BE49-F238E27FC236}">
                <a16:creationId xmlns:a16="http://schemas.microsoft.com/office/drawing/2014/main" id="{32EC7F6F-95A1-4C73-9C90-2F9B6563CEEA}"/>
              </a:ext>
            </a:extLst>
          </p:cNvPr>
          <p:cNvCxnSpPr>
            <a:cxnSpLocks/>
          </p:cNvCxnSpPr>
          <p:nvPr/>
        </p:nvCxnSpPr>
        <p:spPr>
          <a:xfrm>
            <a:off x="69507" y="6400800"/>
            <a:ext cx="42734256" cy="0"/>
          </a:xfrm>
          <a:prstGeom prst="line">
            <a:avLst/>
          </a:prstGeom>
          <a:ln w="127000">
            <a:solidFill>
              <a:srgbClr val="C00000"/>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A7D23216-5D01-4D8B-8BD0-7B9BD40CB0D1}"/>
              </a:ext>
            </a:extLst>
          </p:cNvPr>
          <p:cNvSpPr txBox="1"/>
          <p:nvPr/>
        </p:nvSpPr>
        <p:spPr>
          <a:xfrm>
            <a:off x="813733" y="6783636"/>
            <a:ext cx="10476000" cy="720000"/>
          </a:xfrm>
          <a:prstGeom prst="rect">
            <a:avLst/>
          </a:prstGeom>
          <a:solidFill>
            <a:srgbClr val="C00000"/>
          </a:solidFill>
        </p:spPr>
        <p:txBody>
          <a:bodyPr wrap="square" rtlCol="0">
            <a:spAutoFit/>
          </a:bodyPr>
          <a:lstStyle/>
          <a:p>
            <a:r>
              <a:rPr lang="en-US" sz="3600" b="1" dirty="0">
                <a:solidFill>
                  <a:schemeClr val="bg1"/>
                </a:solidFill>
                <a:latin typeface="Arial" panose="020B0604020202020204" pitchFamily="34" charset="0"/>
                <a:cs typeface="Arial" panose="020B0604020202020204" pitchFamily="34" charset="0"/>
              </a:rPr>
              <a:t>BACKGROUND</a:t>
            </a:r>
            <a:endParaRPr lang="en-ZA" sz="3600" b="1" dirty="0">
              <a:solidFill>
                <a:schemeClr val="bg1"/>
              </a:solidFill>
              <a:latin typeface="Arial" panose="020B0604020202020204" pitchFamily="34" charset="0"/>
              <a:cs typeface="Arial" panose="020B0604020202020204" pitchFamily="34" charset="0"/>
            </a:endParaRPr>
          </a:p>
        </p:txBody>
      </p:sp>
      <p:sp>
        <p:nvSpPr>
          <p:cNvPr id="49" name="Text Box 3">
            <a:extLst>
              <a:ext uri="{FF2B5EF4-FFF2-40B4-BE49-F238E27FC236}">
                <a16:creationId xmlns:a16="http://schemas.microsoft.com/office/drawing/2014/main" id="{B0791D1E-4739-4ECF-85DB-84F69F4DD671}"/>
              </a:ext>
            </a:extLst>
          </p:cNvPr>
          <p:cNvSpPr txBox="1">
            <a:spLocks noChangeArrowheads="1"/>
          </p:cNvSpPr>
          <p:nvPr/>
        </p:nvSpPr>
        <p:spPr bwMode="auto">
          <a:xfrm>
            <a:off x="748486" y="7616130"/>
            <a:ext cx="10557167" cy="5927557"/>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algn="just" defTabSz="525571" eaLnBrk="0" fontAlgn="base" hangingPunct="0">
              <a:spcBef>
                <a:spcPct val="0"/>
              </a:spcBef>
              <a:spcAft>
                <a:spcPct val="0"/>
              </a:spcAft>
            </a:pPr>
            <a:r>
              <a:rPr lang="en-US" sz="3600" dirty="0">
                <a:latin typeface="Arial" panose="020B0604020202020204" pitchFamily="34" charset="0"/>
                <a:cs typeface="Arial" panose="020B0604020202020204" pitchFamily="34" charset="0"/>
              </a:rPr>
              <a:t>Cross-sectional surveys are commonly used in monitoring the UNAIDS 90-90-90 targets. However, robust data from low-and middle-income settings on patients’ ability to sustain virological suppression is crucial to monitor the last 90 in the UNAIDS targets. </a:t>
            </a:r>
          </a:p>
          <a:p>
            <a:pPr algn="just" defTabSz="525571" eaLnBrk="0" fontAlgn="base" hangingPunct="0">
              <a:spcBef>
                <a:spcPct val="0"/>
              </a:spcBef>
              <a:spcAft>
                <a:spcPct val="0"/>
              </a:spcAft>
            </a:pPr>
            <a:r>
              <a:rPr lang="en-US" sz="3600" dirty="0">
                <a:latin typeface="Arial" panose="020B0604020202020204" pitchFamily="34" charset="0"/>
                <a:cs typeface="Arial" panose="020B0604020202020204" pitchFamily="34" charset="0"/>
              </a:rPr>
              <a:t>The aim of this study was to assess the long-term rates of high-level viremia (&gt;1000 copies/ml) and identify predictors of these events.</a:t>
            </a:r>
          </a:p>
          <a:p>
            <a:pPr algn="just" defTabSz="525571" eaLnBrk="0" fontAlgn="base" hangingPunct="0">
              <a:spcBef>
                <a:spcPct val="0"/>
              </a:spcBef>
              <a:spcAft>
                <a:spcPct val="0"/>
              </a:spcAft>
            </a:pPr>
            <a:endParaRPr lang="en-US" sz="3600" dirty="0">
              <a:latin typeface="Arial" panose="020B0604020202020204" pitchFamily="34" charset="0"/>
              <a:cs typeface="Arial" panose="020B0604020202020204" pitchFamily="34" charset="0"/>
            </a:endParaRPr>
          </a:p>
          <a:p>
            <a:pPr algn="just" defTabSz="525571" eaLnBrk="0" fontAlgn="base" hangingPunct="0">
              <a:spcBef>
                <a:spcPct val="0"/>
              </a:spcBef>
              <a:spcAft>
                <a:spcPct val="0"/>
              </a:spcAft>
            </a:pPr>
            <a:endParaRPr lang="en-ZA" sz="3600" dirty="0">
              <a:latin typeface="Arial" panose="020B0604020202020204" pitchFamily="34" charset="0"/>
              <a:cs typeface="Arial" panose="020B0604020202020204" pitchFamily="34" charset="0"/>
            </a:endParaRPr>
          </a:p>
          <a:p>
            <a:pPr algn="just" defTabSz="525571" eaLnBrk="0" fontAlgn="base" hangingPunct="0">
              <a:spcBef>
                <a:spcPct val="0"/>
              </a:spcBef>
              <a:spcAft>
                <a:spcPct val="0"/>
              </a:spcAft>
            </a:pPr>
            <a:endParaRPr lang="en-US" altLang="en-US" sz="4400" dirty="0">
              <a:solidFill>
                <a:srgbClr val="C00000"/>
              </a:solidFill>
              <a:latin typeface="Arial" panose="020B0604020202020204" pitchFamily="34" charset="0"/>
              <a:cs typeface="Arial" panose="020B0604020202020204" pitchFamily="34" charset="0"/>
            </a:endParaRPr>
          </a:p>
        </p:txBody>
      </p:sp>
      <p:sp>
        <p:nvSpPr>
          <p:cNvPr id="50" name="Text Box 4">
            <a:extLst>
              <a:ext uri="{FF2B5EF4-FFF2-40B4-BE49-F238E27FC236}">
                <a16:creationId xmlns:a16="http://schemas.microsoft.com/office/drawing/2014/main" id="{0939111B-E10F-4399-B0B8-F0E11AA21F34}"/>
              </a:ext>
            </a:extLst>
          </p:cNvPr>
          <p:cNvSpPr txBox="1">
            <a:spLocks noChangeArrowheads="1"/>
          </p:cNvSpPr>
          <p:nvPr/>
        </p:nvSpPr>
        <p:spPr bwMode="auto">
          <a:xfrm>
            <a:off x="12146865" y="7689207"/>
            <a:ext cx="15383366" cy="7022795"/>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algn="just"/>
            <a:r>
              <a:rPr lang="en-US" sz="3600" dirty="0">
                <a:latin typeface="Arial" panose="020B0604020202020204" pitchFamily="34" charset="0"/>
                <a:cs typeface="Arial" panose="020B0604020202020204" pitchFamily="34" charset="0"/>
              </a:rPr>
              <a:t>We analyzed data for 369 participants (54.7% women) with an average of 6 years on ART (range: 2-8). Of these, 19.0% (n=70; 206 events) presented with at least one measurement of high-level viremia, which occurred in a median (IQR) of 2.0 (1.0-3.4) years post initial viral suppression.</a:t>
            </a:r>
          </a:p>
          <a:p>
            <a:pPr algn="just"/>
            <a:r>
              <a:rPr lang="en-US" sz="3600" dirty="0">
                <a:latin typeface="Arial" panose="020B0604020202020204" pitchFamily="34" charset="0"/>
                <a:cs typeface="Arial" panose="020B0604020202020204" pitchFamily="34" charset="0"/>
              </a:rPr>
              <a:t> The incidence rate of high-level viremia post viral suppression was 5.3/100 person-years (p-y) </a:t>
            </a:r>
            <a:r>
              <a:rPr lang="en-ZA" sz="3600" dirty="0">
                <a:latin typeface="Arial" panose="020B0604020202020204" pitchFamily="34" charset="0"/>
                <a:cs typeface="Arial" panose="020B0604020202020204" pitchFamily="34" charset="0"/>
              </a:rPr>
              <a:t>(</a:t>
            </a:r>
            <a:r>
              <a:rPr lang="en-US" sz="3600" dirty="0">
                <a:latin typeface="Arial" panose="020B0604020202020204" pitchFamily="34" charset="0"/>
                <a:cs typeface="Arial" panose="020B0604020202020204" pitchFamily="34" charset="0"/>
              </a:rPr>
              <a:t>95% CI</a:t>
            </a:r>
            <a:r>
              <a:rPr lang="en-ZA" sz="3600" dirty="0">
                <a:latin typeface="Arial" panose="020B0604020202020204" pitchFamily="34" charset="0"/>
                <a:cs typeface="Arial" panose="020B0604020202020204" pitchFamily="34" charset="0"/>
              </a:rPr>
              <a:t>: 3.4-8.3) and 3.1/100 p-y (1.2-8.3) in the first and sixth year, respectively.</a:t>
            </a:r>
          </a:p>
          <a:p>
            <a:pPr algn="just"/>
            <a:r>
              <a:rPr lang="en-ZA" sz="3600" dirty="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Older participants (aHR: 0.74; 95% CI: 0.62-0.88) and those with high CD4 count overt time (aHR: </a:t>
            </a:r>
            <a:r>
              <a:rPr lang="en-ZA" sz="3600" dirty="0">
                <a:latin typeface="Arial" panose="020B0604020202020204" pitchFamily="34" charset="0"/>
                <a:cs typeface="Arial" panose="020B0604020202020204" pitchFamily="34" charset="0"/>
              </a:rPr>
              <a:t>0.60; 95% CI: 0.48-0.76) had lower hazards of high-level viremia. </a:t>
            </a:r>
          </a:p>
          <a:p>
            <a:pPr algn="just"/>
            <a:r>
              <a:rPr lang="en-ZA" sz="3600" dirty="0">
                <a:latin typeface="Arial" panose="020B0604020202020204" pitchFamily="34" charset="0"/>
                <a:cs typeface="Arial" panose="020B0604020202020204" pitchFamily="34" charset="0"/>
              </a:rPr>
              <a:t>However, </a:t>
            </a:r>
            <a:r>
              <a:rPr lang="en-US" sz="3600" dirty="0">
                <a:latin typeface="Arial" panose="020B0604020202020204" pitchFamily="34" charset="0"/>
                <a:cs typeface="Arial" panose="020B0604020202020204" pitchFamily="34" charset="0"/>
              </a:rPr>
              <a:t>viral load measurements taken when participants were on second-line ART (aHR: 5.75</a:t>
            </a:r>
            <a:r>
              <a:rPr lang="en-ZA" sz="3600" dirty="0">
                <a:latin typeface="Arial" panose="020B0604020202020204" pitchFamily="34" charset="0"/>
                <a:cs typeface="Arial" panose="020B0604020202020204" pitchFamily="34" charset="0"/>
              </a:rPr>
              <a:t>; 95% CI: 3.31-10.00) were associated with an increased hazard of high-level viremia.</a:t>
            </a:r>
          </a:p>
        </p:txBody>
      </p:sp>
      <p:sp>
        <p:nvSpPr>
          <p:cNvPr id="51" name="Text Box 4">
            <a:extLst>
              <a:ext uri="{FF2B5EF4-FFF2-40B4-BE49-F238E27FC236}">
                <a16:creationId xmlns:a16="http://schemas.microsoft.com/office/drawing/2014/main" id="{4CC0B2AA-B651-49D8-8D63-3E9D5F05829F}"/>
              </a:ext>
            </a:extLst>
          </p:cNvPr>
          <p:cNvSpPr txBox="1">
            <a:spLocks noChangeArrowheads="1"/>
          </p:cNvSpPr>
          <p:nvPr/>
        </p:nvSpPr>
        <p:spPr bwMode="auto">
          <a:xfrm>
            <a:off x="28429993" y="22688410"/>
            <a:ext cx="13553923" cy="3879233"/>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algn="just" defTabSz="525571" eaLnBrk="0" fontAlgn="base" hangingPunct="0">
              <a:spcBef>
                <a:spcPct val="0"/>
              </a:spcBef>
              <a:spcAft>
                <a:spcPct val="0"/>
              </a:spcAft>
            </a:pPr>
            <a:r>
              <a:rPr lang="en-US" sz="3600" dirty="0">
                <a:latin typeface="Arial" panose="020B0604020202020204" pitchFamily="34" charset="0"/>
                <a:cs typeface="Arial" panose="020B0604020202020204" pitchFamily="34" charset="0"/>
              </a:rPr>
              <a:t>Almost three-quarters of participants maintained viral suppression throughout the eight year follow-up, suggesting overall high levels of sustained viral suppression. </a:t>
            </a:r>
          </a:p>
          <a:p>
            <a:pPr algn="just" defTabSz="525571" eaLnBrk="0" fontAlgn="base" hangingPunct="0">
              <a:spcBef>
                <a:spcPct val="0"/>
              </a:spcBef>
              <a:spcAft>
                <a:spcPct val="0"/>
              </a:spcAft>
            </a:pPr>
            <a:r>
              <a:rPr lang="en-US" sz="3600" dirty="0">
                <a:latin typeface="Arial" panose="020B0604020202020204" pitchFamily="34" charset="0"/>
                <a:cs typeface="Arial" panose="020B0604020202020204" pitchFamily="34" charset="0"/>
              </a:rPr>
              <a:t>However, younger participants and those who have been switched to second-line ART were more likely to present with high-level viremia indicating the need for intensified adherence, resistance testing and the correction of the regimen.</a:t>
            </a:r>
            <a:endParaRPr lang="en-US" altLang="en-US" sz="3600" dirty="0">
              <a:latin typeface="Arial" panose="020B0604020202020204" pitchFamily="34" charset="0"/>
              <a:cs typeface="Arial" panose="020B0604020202020204" pitchFamily="34" charset="0"/>
            </a:endParaRPr>
          </a:p>
        </p:txBody>
      </p:sp>
      <p:sp>
        <p:nvSpPr>
          <p:cNvPr id="52" name="Text Box 3">
            <a:extLst>
              <a:ext uri="{FF2B5EF4-FFF2-40B4-BE49-F238E27FC236}">
                <a16:creationId xmlns:a16="http://schemas.microsoft.com/office/drawing/2014/main" id="{63A63B08-B735-417C-B3B5-74BED20F1011}"/>
              </a:ext>
            </a:extLst>
          </p:cNvPr>
          <p:cNvSpPr txBox="1">
            <a:spLocks noChangeArrowheads="1"/>
          </p:cNvSpPr>
          <p:nvPr/>
        </p:nvSpPr>
        <p:spPr bwMode="auto">
          <a:xfrm>
            <a:off x="655958" y="13491452"/>
            <a:ext cx="10699080" cy="11934045"/>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algn="just"/>
            <a:r>
              <a:rPr lang="en-ZA" sz="3600" dirty="0">
                <a:latin typeface="Arial" panose="020B0604020202020204" pitchFamily="34" charset="0"/>
                <a:cs typeface="Arial" panose="020B0604020202020204" pitchFamily="34" charset="0"/>
              </a:rPr>
              <a:t>We analyzed data for previously ART naïve adults with TB and HIV, who were initially enrolled in the Starting Antiretrovirals at Three Points in TB treatment (SAPIT) trial from June 2005 to July 2008 in South Africa. Upon SAPiT completion, participants were subsequently enrolled in TB Recurrence upon Treatment with HAART (TRuTH) cohort from October 2009 to April 2014. </a:t>
            </a:r>
          </a:p>
          <a:p>
            <a:pPr algn="just"/>
            <a:r>
              <a:rPr lang="en-ZA" sz="3600" dirty="0">
                <a:latin typeface="Arial" panose="020B0604020202020204" pitchFamily="34" charset="0"/>
                <a:cs typeface="Arial" panose="020B0604020202020204" pitchFamily="34" charset="0"/>
              </a:rPr>
              <a:t>Viral load monitoring was done at enrolment, six monthly and when clinically indicated. In time to event analyses, follow-up started at the date of the first viral suppression. Noteworthy, participants were retained after switching to second-line ART. </a:t>
            </a:r>
          </a:p>
          <a:p>
            <a:pPr algn="just"/>
            <a:endParaRPr lang="en-ZA" sz="3600" dirty="0">
              <a:latin typeface="Arial" panose="020B0604020202020204" pitchFamily="34" charset="0"/>
              <a:cs typeface="Arial" panose="020B0604020202020204" pitchFamily="34" charset="0"/>
            </a:endParaRPr>
          </a:p>
          <a:p>
            <a:pPr algn="just"/>
            <a:endParaRPr lang="en-ZA" sz="3600" dirty="0">
              <a:latin typeface="Arial" panose="020B0604020202020204" pitchFamily="34" charset="0"/>
              <a:cs typeface="Arial" panose="020B0604020202020204" pitchFamily="34" charset="0"/>
            </a:endParaRPr>
          </a:p>
          <a:p>
            <a:pPr algn="just"/>
            <a:r>
              <a:rPr lang="en-ZA" sz="3600" dirty="0">
                <a:latin typeface="Arial" panose="020B0604020202020204" pitchFamily="34" charset="0"/>
                <a:cs typeface="Arial" panose="020B0604020202020204" pitchFamily="34" charset="0"/>
              </a:rPr>
              <a:t>We used Prentice-Williams-Peterson total time model, allowing for recurring events, to identify predictors of </a:t>
            </a:r>
            <a:r>
              <a:rPr lang="en-US" sz="3600" dirty="0">
                <a:latin typeface="Arial" panose="020B0604020202020204" pitchFamily="34" charset="0"/>
                <a:cs typeface="Arial" panose="020B0604020202020204" pitchFamily="34" charset="0"/>
              </a:rPr>
              <a:t>high-level viremia</a:t>
            </a:r>
            <a:r>
              <a:rPr lang="en-ZA" sz="3600" dirty="0">
                <a:latin typeface="Arial" panose="020B0604020202020204" pitchFamily="34" charset="0"/>
                <a:cs typeface="Arial" panose="020B0604020202020204" pitchFamily="34" charset="0"/>
              </a:rPr>
              <a:t>. Furthermore,  Kaplan-Meier curve was used to analyze the timing of the first high viral load measurements post initial viral suppression. </a:t>
            </a:r>
          </a:p>
          <a:p>
            <a:pPr algn="just" defTabSz="525571" eaLnBrk="0" fontAlgn="base" hangingPunct="0">
              <a:spcBef>
                <a:spcPct val="0"/>
              </a:spcBef>
              <a:spcAft>
                <a:spcPct val="0"/>
              </a:spcAft>
            </a:pPr>
            <a:endParaRPr lang="en-US" altLang="en-US" sz="3600" dirty="0">
              <a:solidFill>
                <a:srgbClr val="C00000"/>
              </a:solidFill>
              <a:latin typeface="Arial" panose="020B0604020202020204" pitchFamily="34" charset="0"/>
              <a:cs typeface="Arial" panose="020B0604020202020204" pitchFamily="34" charset="0"/>
            </a:endParaRPr>
          </a:p>
        </p:txBody>
      </p:sp>
      <p:sp>
        <p:nvSpPr>
          <p:cNvPr id="53" name="TextBox 52">
            <a:extLst>
              <a:ext uri="{FF2B5EF4-FFF2-40B4-BE49-F238E27FC236}">
                <a16:creationId xmlns:a16="http://schemas.microsoft.com/office/drawing/2014/main" id="{AB43D4D6-FD55-427A-8900-6A111B0C4763}"/>
              </a:ext>
            </a:extLst>
          </p:cNvPr>
          <p:cNvSpPr txBox="1"/>
          <p:nvPr/>
        </p:nvSpPr>
        <p:spPr>
          <a:xfrm>
            <a:off x="748487" y="12528452"/>
            <a:ext cx="10475252" cy="720000"/>
          </a:xfrm>
          <a:prstGeom prst="rect">
            <a:avLst/>
          </a:prstGeom>
          <a:solidFill>
            <a:srgbClr val="C00000"/>
          </a:solidFill>
        </p:spPr>
        <p:txBody>
          <a:bodyPr wrap="square" rtlCol="0">
            <a:spAutoFit/>
          </a:bodyPr>
          <a:lstStyle/>
          <a:p>
            <a:r>
              <a:rPr lang="en-US" sz="3600" b="1" dirty="0">
                <a:solidFill>
                  <a:schemeClr val="bg1"/>
                </a:solidFill>
                <a:latin typeface="Arial" panose="020B0604020202020204" pitchFamily="34" charset="0"/>
                <a:cs typeface="Arial" panose="020B0604020202020204" pitchFamily="34" charset="0"/>
              </a:rPr>
              <a:t>METHODS</a:t>
            </a:r>
            <a:endParaRPr lang="en-ZA" sz="3600" b="1" dirty="0">
              <a:solidFill>
                <a:schemeClr val="bg1"/>
              </a:solidFill>
              <a:latin typeface="Arial" panose="020B0604020202020204" pitchFamily="34" charset="0"/>
              <a:cs typeface="Arial" panose="020B0604020202020204" pitchFamily="34" charset="0"/>
            </a:endParaRPr>
          </a:p>
        </p:txBody>
      </p:sp>
      <p:sp>
        <p:nvSpPr>
          <p:cNvPr id="54" name="TextBox 53">
            <a:extLst>
              <a:ext uri="{FF2B5EF4-FFF2-40B4-BE49-F238E27FC236}">
                <a16:creationId xmlns:a16="http://schemas.microsoft.com/office/drawing/2014/main" id="{D1A04FF1-F799-46D4-B8D0-57F4F6ED8FA0}"/>
              </a:ext>
            </a:extLst>
          </p:cNvPr>
          <p:cNvSpPr txBox="1"/>
          <p:nvPr/>
        </p:nvSpPr>
        <p:spPr>
          <a:xfrm>
            <a:off x="12161957" y="6774300"/>
            <a:ext cx="15368274" cy="720000"/>
          </a:xfrm>
          <a:prstGeom prst="rect">
            <a:avLst/>
          </a:prstGeom>
          <a:solidFill>
            <a:srgbClr val="C00000"/>
          </a:solidFill>
        </p:spPr>
        <p:txBody>
          <a:bodyPr wrap="square" rtlCol="0">
            <a:spAutoFit/>
          </a:bodyPr>
          <a:lstStyle/>
          <a:p>
            <a:r>
              <a:rPr lang="en-US" sz="3600" b="1" dirty="0">
                <a:solidFill>
                  <a:schemeClr val="bg1"/>
                </a:solidFill>
                <a:latin typeface="Arial" panose="020B0604020202020204" pitchFamily="34" charset="0"/>
                <a:cs typeface="Arial" panose="020B0604020202020204" pitchFamily="34" charset="0"/>
              </a:rPr>
              <a:t>RESULTS</a:t>
            </a:r>
            <a:endParaRPr lang="en-ZA" sz="3600" b="1" dirty="0">
              <a:solidFill>
                <a:schemeClr val="bg1"/>
              </a:solidFill>
              <a:latin typeface="Arial" panose="020B0604020202020204" pitchFamily="34" charset="0"/>
              <a:cs typeface="Arial" panose="020B0604020202020204" pitchFamily="34" charset="0"/>
            </a:endParaRPr>
          </a:p>
        </p:txBody>
      </p:sp>
      <p:graphicFrame>
        <p:nvGraphicFramePr>
          <p:cNvPr id="55" name="Table 54">
            <a:extLst>
              <a:ext uri="{FF2B5EF4-FFF2-40B4-BE49-F238E27FC236}">
                <a16:creationId xmlns:a16="http://schemas.microsoft.com/office/drawing/2014/main" id="{34860DE6-D697-453C-84C0-F1316FAA5433}"/>
              </a:ext>
            </a:extLst>
          </p:cNvPr>
          <p:cNvGraphicFramePr>
            <a:graphicFrameLocks noGrp="1"/>
          </p:cNvGraphicFramePr>
          <p:nvPr>
            <p:extLst>
              <p:ext uri="{D42A27DB-BD31-4B8C-83A1-F6EECF244321}">
                <p14:modId xmlns:p14="http://schemas.microsoft.com/office/powerpoint/2010/main" val="269102629"/>
              </p:ext>
            </p:extLst>
          </p:nvPr>
        </p:nvGraphicFramePr>
        <p:xfrm>
          <a:off x="14150435" y="23689916"/>
          <a:ext cx="11919857" cy="1785494"/>
        </p:xfrm>
        <a:graphic>
          <a:graphicData uri="http://schemas.openxmlformats.org/drawingml/2006/table">
            <a:tbl>
              <a:tblPr firstRow="1" firstCol="1" bandRow="1">
                <a:tableStyleId>{5C22544A-7EE6-4342-B048-85BDC9FD1C3A}</a:tableStyleId>
              </a:tblPr>
              <a:tblGrid>
                <a:gridCol w="1174893">
                  <a:extLst>
                    <a:ext uri="{9D8B030D-6E8A-4147-A177-3AD203B41FA5}">
                      <a16:colId xmlns:a16="http://schemas.microsoft.com/office/drawing/2014/main" val="352048435"/>
                    </a:ext>
                  </a:extLst>
                </a:gridCol>
                <a:gridCol w="1340839">
                  <a:extLst>
                    <a:ext uri="{9D8B030D-6E8A-4147-A177-3AD203B41FA5}">
                      <a16:colId xmlns:a16="http://schemas.microsoft.com/office/drawing/2014/main" val="3424994737"/>
                    </a:ext>
                  </a:extLst>
                </a:gridCol>
                <a:gridCol w="1510102">
                  <a:extLst>
                    <a:ext uri="{9D8B030D-6E8A-4147-A177-3AD203B41FA5}">
                      <a16:colId xmlns:a16="http://schemas.microsoft.com/office/drawing/2014/main" val="548931276"/>
                    </a:ext>
                  </a:extLst>
                </a:gridCol>
                <a:gridCol w="1427131">
                  <a:extLst>
                    <a:ext uri="{9D8B030D-6E8A-4147-A177-3AD203B41FA5}">
                      <a16:colId xmlns:a16="http://schemas.microsoft.com/office/drawing/2014/main" val="3136861922"/>
                    </a:ext>
                  </a:extLst>
                </a:gridCol>
                <a:gridCol w="1314287">
                  <a:extLst>
                    <a:ext uri="{9D8B030D-6E8A-4147-A177-3AD203B41FA5}">
                      <a16:colId xmlns:a16="http://schemas.microsoft.com/office/drawing/2014/main" val="2347937912"/>
                    </a:ext>
                  </a:extLst>
                </a:gridCol>
                <a:gridCol w="1314287">
                  <a:extLst>
                    <a:ext uri="{9D8B030D-6E8A-4147-A177-3AD203B41FA5}">
                      <a16:colId xmlns:a16="http://schemas.microsoft.com/office/drawing/2014/main" val="3265332984"/>
                    </a:ext>
                  </a:extLst>
                </a:gridCol>
                <a:gridCol w="1153321">
                  <a:extLst>
                    <a:ext uri="{9D8B030D-6E8A-4147-A177-3AD203B41FA5}">
                      <a16:colId xmlns:a16="http://schemas.microsoft.com/office/drawing/2014/main" val="1628518611"/>
                    </a:ext>
                  </a:extLst>
                </a:gridCol>
                <a:gridCol w="1335860">
                  <a:extLst>
                    <a:ext uri="{9D8B030D-6E8A-4147-A177-3AD203B41FA5}">
                      <a16:colId xmlns:a16="http://schemas.microsoft.com/office/drawing/2014/main" val="1558090999"/>
                    </a:ext>
                  </a:extLst>
                </a:gridCol>
                <a:gridCol w="1349137">
                  <a:extLst>
                    <a:ext uri="{9D8B030D-6E8A-4147-A177-3AD203B41FA5}">
                      <a16:colId xmlns:a16="http://schemas.microsoft.com/office/drawing/2014/main" val="3108219440"/>
                    </a:ext>
                  </a:extLst>
                </a:gridCol>
              </a:tblGrid>
              <a:tr h="572799">
                <a:tc gridSpan="9">
                  <a:txBody>
                    <a:bodyPr/>
                    <a:lstStyle/>
                    <a:p>
                      <a:pPr>
                        <a:lnSpc>
                          <a:spcPct val="115000"/>
                        </a:lnSpc>
                        <a:spcAft>
                          <a:spcPts val="0"/>
                        </a:spcAft>
                      </a:pPr>
                      <a:r>
                        <a:rPr lang="en-ZA" sz="3600" b="0" dirty="0">
                          <a:solidFill>
                            <a:schemeClr val="tx1"/>
                          </a:solidFill>
                          <a:effectLst/>
                          <a:latin typeface="Arial" panose="020B0604020202020204" pitchFamily="34" charset="0"/>
                          <a:cs typeface="Arial" panose="020B0604020202020204" pitchFamily="34" charset="0"/>
                        </a:rPr>
                        <a:t>Number at risk (events)</a:t>
                      </a:r>
                      <a:endParaRPr lang="en-ZA" sz="3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632867005"/>
                  </a:ext>
                </a:extLst>
              </a:tr>
              <a:tr h="1181316">
                <a:tc>
                  <a:txBody>
                    <a:bodyPr/>
                    <a:lstStyle/>
                    <a:p>
                      <a:pPr>
                        <a:lnSpc>
                          <a:spcPct val="115000"/>
                        </a:lnSpc>
                        <a:spcAft>
                          <a:spcPts val="0"/>
                        </a:spcAft>
                      </a:pPr>
                      <a:r>
                        <a:rPr lang="en-ZA" sz="3600" b="0" dirty="0">
                          <a:solidFill>
                            <a:schemeClr val="tx1"/>
                          </a:solidFill>
                          <a:effectLst/>
                          <a:latin typeface="Arial" panose="020B0604020202020204" pitchFamily="34" charset="0"/>
                          <a:cs typeface="Arial" panose="020B0604020202020204" pitchFamily="34" charset="0"/>
                        </a:rPr>
                        <a:t>369 (0)</a:t>
                      </a:r>
                      <a:endParaRPr lang="en-ZA" sz="3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600" b="0" dirty="0">
                          <a:solidFill>
                            <a:schemeClr val="tx1"/>
                          </a:solidFill>
                          <a:effectLst/>
                          <a:latin typeface="Arial" panose="020B0604020202020204" pitchFamily="34" charset="0"/>
                          <a:cs typeface="Arial" panose="020B0604020202020204" pitchFamily="34" charset="0"/>
                        </a:rPr>
                        <a:t>349 (19)</a:t>
                      </a:r>
                      <a:endParaRPr lang="en-ZA" sz="3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600" b="0" dirty="0">
                          <a:solidFill>
                            <a:schemeClr val="tx1"/>
                          </a:solidFill>
                          <a:effectLst/>
                          <a:latin typeface="Arial" panose="020B0604020202020204" pitchFamily="34" charset="0"/>
                          <a:cs typeface="Arial" panose="020B0604020202020204" pitchFamily="34" charset="0"/>
                        </a:rPr>
                        <a:t>330 (37)</a:t>
                      </a:r>
                      <a:endParaRPr lang="en-ZA" sz="3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600" b="0" dirty="0">
                          <a:solidFill>
                            <a:schemeClr val="tx1"/>
                          </a:solidFill>
                          <a:effectLst/>
                          <a:latin typeface="Arial" panose="020B0604020202020204" pitchFamily="34" charset="0"/>
                          <a:cs typeface="Arial" panose="020B0604020202020204" pitchFamily="34" charset="0"/>
                        </a:rPr>
                        <a:t>311 (50)</a:t>
                      </a:r>
                      <a:endParaRPr lang="en-ZA" sz="3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600" b="0" dirty="0">
                          <a:solidFill>
                            <a:schemeClr val="tx1"/>
                          </a:solidFill>
                          <a:effectLst/>
                          <a:latin typeface="Arial" panose="020B0604020202020204" pitchFamily="34" charset="0"/>
                          <a:cs typeface="Arial" panose="020B0604020202020204" pitchFamily="34" charset="0"/>
                        </a:rPr>
                        <a:t>292 (58)</a:t>
                      </a:r>
                      <a:endParaRPr lang="en-ZA" sz="3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600" b="0" dirty="0">
                          <a:solidFill>
                            <a:schemeClr val="tx1"/>
                          </a:solidFill>
                          <a:effectLst/>
                          <a:latin typeface="Arial" panose="020B0604020202020204" pitchFamily="34" charset="0"/>
                          <a:cs typeface="Arial" panose="020B0604020202020204" pitchFamily="34" charset="0"/>
                        </a:rPr>
                        <a:t>185 (65)</a:t>
                      </a:r>
                      <a:endParaRPr lang="en-ZA" sz="3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600" b="0" dirty="0">
                          <a:solidFill>
                            <a:schemeClr val="tx1"/>
                          </a:solidFill>
                          <a:effectLst/>
                          <a:latin typeface="Arial" panose="020B0604020202020204" pitchFamily="34" charset="0"/>
                          <a:cs typeface="Arial" panose="020B0604020202020204" pitchFamily="34" charset="0"/>
                        </a:rPr>
                        <a:t>83 (69)</a:t>
                      </a:r>
                      <a:endParaRPr lang="en-ZA" sz="3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600" dirty="0">
                          <a:effectLst/>
                          <a:latin typeface="Arial" panose="020B0604020202020204" pitchFamily="34" charset="0"/>
                          <a:cs typeface="Arial" panose="020B0604020202020204" pitchFamily="34" charset="0"/>
                        </a:rPr>
                        <a:t>21 (70)</a:t>
                      </a:r>
                      <a:endParaRPr lang="en-ZA" sz="3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600" dirty="0">
                          <a:effectLst/>
                          <a:latin typeface="Arial" panose="020B0604020202020204" pitchFamily="34" charset="0"/>
                          <a:cs typeface="Arial" panose="020B0604020202020204" pitchFamily="34" charset="0"/>
                        </a:rPr>
                        <a:t>0 </a:t>
                      </a:r>
                    </a:p>
                    <a:p>
                      <a:pPr algn="ctr">
                        <a:lnSpc>
                          <a:spcPct val="115000"/>
                        </a:lnSpc>
                        <a:spcAft>
                          <a:spcPts val="0"/>
                        </a:spcAft>
                      </a:pPr>
                      <a:r>
                        <a:rPr lang="en-ZA" sz="3600" dirty="0">
                          <a:effectLst/>
                          <a:latin typeface="Arial" panose="020B0604020202020204" pitchFamily="34" charset="0"/>
                          <a:cs typeface="Arial" panose="020B0604020202020204" pitchFamily="34" charset="0"/>
                        </a:rPr>
                        <a:t>(70)</a:t>
                      </a:r>
                      <a:endParaRPr lang="en-ZA" sz="3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4426698"/>
                  </a:ext>
                </a:extLst>
              </a:tr>
            </a:tbl>
          </a:graphicData>
        </a:graphic>
      </p:graphicFrame>
      <p:graphicFrame>
        <p:nvGraphicFramePr>
          <p:cNvPr id="56" name="Object 55">
            <a:extLst>
              <a:ext uri="{FF2B5EF4-FFF2-40B4-BE49-F238E27FC236}">
                <a16:creationId xmlns:a16="http://schemas.microsoft.com/office/drawing/2014/main" id="{42BC745E-E0C9-45E5-915D-EFC402BEEF1E}"/>
              </a:ext>
            </a:extLst>
          </p:cNvPr>
          <p:cNvGraphicFramePr>
            <a:graphicFrameLocks noChangeAspect="1"/>
          </p:cNvGraphicFramePr>
          <p:nvPr>
            <p:extLst>
              <p:ext uri="{D42A27DB-BD31-4B8C-83A1-F6EECF244321}">
                <p14:modId xmlns:p14="http://schemas.microsoft.com/office/powerpoint/2010/main" val="3605843892"/>
              </p:ext>
            </p:extLst>
          </p:nvPr>
        </p:nvGraphicFramePr>
        <p:xfrm>
          <a:off x="13671540" y="14698789"/>
          <a:ext cx="11485409" cy="9144192"/>
        </p:xfrm>
        <a:graphic>
          <a:graphicData uri="http://schemas.openxmlformats.org/presentationml/2006/ole">
            <mc:AlternateContent xmlns:mc="http://schemas.openxmlformats.org/markup-compatibility/2006">
              <mc:Choice xmlns:v="urn:schemas-microsoft-com:vml" Requires="v">
                <p:oleObj spid="_x0000_s3126" name="Prism 7" r:id="rId4" imgW="4775039" imgH="3321075" progId="Prism7.Document">
                  <p:embed/>
                </p:oleObj>
              </mc:Choice>
              <mc:Fallback>
                <p:oleObj name="Prism 7" r:id="rId4" imgW="4775039" imgH="3321075" progId="Prism7.Document">
                  <p:embed/>
                  <p:pic>
                    <p:nvPicPr>
                      <p:cNvPr id="25" name="Object 24">
                        <a:extLst>
                          <a:ext uri="{FF2B5EF4-FFF2-40B4-BE49-F238E27FC236}">
                            <a16:creationId xmlns:a16="http://schemas.microsoft.com/office/drawing/2014/main" id="{14394CFA-8443-4A98-9861-1F0BEBEA879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71540" y="14698789"/>
                        <a:ext cx="11485409" cy="9144192"/>
                      </a:xfrm>
                      <a:prstGeom prst="rect">
                        <a:avLst/>
                      </a:prstGeom>
                      <a:noFill/>
                    </p:spPr>
                  </p:pic>
                </p:oleObj>
              </mc:Fallback>
            </mc:AlternateContent>
          </a:graphicData>
        </a:graphic>
      </p:graphicFrame>
      <p:sp>
        <p:nvSpPr>
          <p:cNvPr id="57" name="TextBox 56">
            <a:extLst>
              <a:ext uri="{FF2B5EF4-FFF2-40B4-BE49-F238E27FC236}">
                <a16:creationId xmlns:a16="http://schemas.microsoft.com/office/drawing/2014/main" id="{2B0F3C38-189D-4D33-AAA5-CF19FBBB67FB}"/>
              </a:ext>
            </a:extLst>
          </p:cNvPr>
          <p:cNvSpPr txBox="1"/>
          <p:nvPr/>
        </p:nvSpPr>
        <p:spPr>
          <a:xfrm>
            <a:off x="28392864" y="21760126"/>
            <a:ext cx="13536000" cy="720000"/>
          </a:xfrm>
          <a:prstGeom prst="rect">
            <a:avLst/>
          </a:prstGeom>
          <a:solidFill>
            <a:srgbClr val="C00000"/>
          </a:solidFill>
        </p:spPr>
        <p:txBody>
          <a:bodyPr wrap="square" rtlCol="0">
            <a:spAutoFit/>
          </a:bodyPr>
          <a:lstStyle/>
          <a:p>
            <a:r>
              <a:rPr lang="en-US" sz="3600" b="1" dirty="0">
                <a:solidFill>
                  <a:schemeClr val="bg1"/>
                </a:solidFill>
                <a:latin typeface="Arial" panose="020B0604020202020204" pitchFamily="34" charset="0"/>
                <a:cs typeface="Arial" panose="020B0604020202020204" pitchFamily="34" charset="0"/>
              </a:rPr>
              <a:t>CONCLUSION</a:t>
            </a:r>
            <a:endParaRPr lang="en-ZA" sz="3600" b="1" dirty="0">
              <a:solidFill>
                <a:schemeClr val="bg1"/>
              </a:solidFill>
              <a:latin typeface="Arial" panose="020B0604020202020204" pitchFamily="34" charset="0"/>
              <a:cs typeface="Arial" panose="020B0604020202020204" pitchFamily="34" charset="0"/>
            </a:endParaRPr>
          </a:p>
        </p:txBody>
      </p:sp>
      <p:graphicFrame>
        <p:nvGraphicFramePr>
          <p:cNvPr id="58" name="Table 57">
            <a:extLst>
              <a:ext uri="{FF2B5EF4-FFF2-40B4-BE49-F238E27FC236}">
                <a16:creationId xmlns:a16="http://schemas.microsoft.com/office/drawing/2014/main" id="{8DC99D9D-36F7-4F06-B02E-333DE79180E8}"/>
              </a:ext>
            </a:extLst>
          </p:cNvPr>
          <p:cNvGraphicFramePr>
            <a:graphicFrameLocks noGrp="1"/>
          </p:cNvGraphicFramePr>
          <p:nvPr>
            <p:extLst>
              <p:ext uri="{D42A27DB-BD31-4B8C-83A1-F6EECF244321}">
                <p14:modId xmlns:p14="http://schemas.microsoft.com/office/powerpoint/2010/main" val="2766782815"/>
              </p:ext>
            </p:extLst>
          </p:nvPr>
        </p:nvGraphicFramePr>
        <p:xfrm>
          <a:off x="28467123" y="7640409"/>
          <a:ext cx="13680683" cy="11968420"/>
        </p:xfrm>
        <a:graphic>
          <a:graphicData uri="http://schemas.openxmlformats.org/drawingml/2006/table">
            <a:tbl>
              <a:tblPr firstRow="1" firstCol="1" bandRow="1">
                <a:tableStyleId>{5C22544A-7EE6-4342-B048-85BDC9FD1C3A}</a:tableStyleId>
              </a:tblPr>
              <a:tblGrid>
                <a:gridCol w="4315154">
                  <a:extLst>
                    <a:ext uri="{9D8B030D-6E8A-4147-A177-3AD203B41FA5}">
                      <a16:colId xmlns:a16="http://schemas.microsoft.com/office/drawing/2014/main" val="1156221459"/>
                    </a:ext>
                  </a:extLst>
                </a:gridCol>
                <a:gridCol w="3086815">
                  <a:extLst>
                    <a:ext uri="{9D8B030D-6E8A-4147-A177-3AD203B41FA5}">
                      <a16:colId xmlns:a16="http://schemas.microsoft.com/office/drawing/2014/main" val="2612586387"/>
                    </a:ext>
                  </a:extLst>
                </a:gridCol>
                <a:gridCol w="1529157">
                  <a:extLst>
                    <a:ext uri="{9D8B030D-6E8A-4147-A177-3AD203B41FA5}">
                      <a16:colId xmlns:a16="http://schemas.microsoft.com/office/drawing/2014/main" val="2933274322"/>
                    </a:ext>
                  </a:extLst>
                </a:gridCol>
                <a:gridCol w="3220400">
                  <a:extLst>
                    <a:ext uri="{9D8B030D-6E8A-4147-A177-3AD203B41FA5}">
                      <a16:colId xmlns:a16="http://schemas.microsoft.com/office/drawing/2014/main" val="3252688933"/>
                    </a:ext>
                  </a:extLst>
                </a:gridCol>
                <a:gridCol w="1529157">
                  <a:extLst>
                    <a:ext uri="{9D8B030D-6E8A-4147-A177-3AD203B41FA5}">
                      <a16:colId xmlns:a16="http://schemas.microsoft.com/office/drawing/2014/main" val="1344802659"/>
                    </a:ext>
                  </a:extLst>
                </a:gridCol>
              </a:tblGrid>
              <a:tr h="583892">
                <a:tc gridSpan="5">
                  <a:txBody>
                    <a:bodyPr/>
                    <a:lstStyle/>
                    <a:p>
                      <a:pPr marL="0" marR="0" lvl="0" indent="0" algn="l" defTabSz="4036710" rtl="0" eaLnBrk="1" fontAlgn="auto" latinLnBrk="0" hangingPunct="1">
                        <a:lnSpc>
                          <a:spcPct val="115000"/>
                        </a:lnSpc>
                        <a:spcBef>
                          <a:spcPts val="0"/>
                        </a:spcBef>
                        <a:spcAft>
                          <a:spcPts val="0"/>
                        </a:spcAft>
                        <a:buClrTx/>
                        <a:buSzTx/>
                        <a:buFontTx/>
                        <a:buNone/>
                        <a:tabLst/>
                        <a:defRPr/>
                      </a:pPr>
                      <a:r>
                        <a:rPr kumimoji="0" lang="en-ZA" altLang="en-US" sz="3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Table 1 : Risk factors of time to  recurrent viral load above 1000 copies/ml</a:t>
                      </a:r>
                      <a:endParaRPr kumimoji="0" lang="en-ZA" altLang="en-US" sz="3200" b="1" i="0" u="none" strike="noStrike" cap="none" normalizeH="0" baseline="0" dirty="0">
                        <a:ln>
                          <a:noFill/>
                        </a:ln>
                        <a:solidFill>
                          <a:schemeClr val="tx1"/>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lnSpc>
                          <a:spcPct val="115000"/>
                        </a:lnSpc>
                        <a:spcAft>
                          <a:spcPts val="0"/>
                        </a:spcAft>
                      </a:pPr>
                      <a:endParaRPr lang="en-ZA"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pPr algn="ctr">
                        <a:lnSpc>
                          <a:spcPct val="115000"/>
                        </a:lnSpc>
                        <a:spcAft>
                          <a:spcPts val="0"/>
                        </a:spcAft>
                      </a:pPr>
                      <a:endParaRPr lang="en-ZA"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pPr algn="ctr">
                        <a:lnSpc>
                          <a:spcPct val="115000"/>
                        </a:lnSpc>
                        <a:spcAft>
                          <a:spcPts val="0"/>
                        </a:spcAft>
                      </a:pPr>
                      <a:endParaRPr lang="en-ZA"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pPr algn="ctr">
                        <a:lnSpc>
                          <a:spcPct val="115000"/>
                        </a:lnSpc>
                        <a:spcAft>
                          <a:spcPts val="0"/>
                        </a:spcAft>
                      </a:pPr>
                      <a:endParaRPr lang="en-ZA"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26883088"/>
                  </a:ext>
                </a:extLst>
              </a:tr>
              <a:tr h="716736">
                <a:tc>
                  <a:txBody>
                    <a:bodyPr/>
                    <a:lstStyle/>
                    <a:p>
                      <a:pPr>
                        <a:lnSpc>
                          <a:spcPct val="115000"/>
                        </a:lnSpc>
                        <a:spcAft>
                          <a:spcPts val="0"/>
                        </a:spcAft>
                      </a:pPr>
                      <a:r>
                        <a:rPr lang="en-ZA" sz="3200" b="1" dirty="0">
                          <a:solidFill>
                            <a:schemeClr val="bg1"/>
                          </a:solidFill>
                          <a:effectLst/>
                          <a:latin typeface="Arial" panose="020B0604020202020204" pitchFamily="34" charset="0"/>
                          <a:cs typeface="Arial" panose="020B0604020202020204" pitchFamily="34" charset="0"/>
                        </a:rPr>
                        <a:t>Parameter</a:t>
                      </a:r>
                      <a:endParaRPr lang="en-ZA" sz="3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ZA" sz="3200" b="1" dirty="0">
                          <a:solidFill>
                            <a:schemeClr val="bg1"/>
                          </a:solidFill>
                          <a:effectLst/>
                          <a:latin typeface="Arial" panose="020B0604020202020204" pitchFamily="34" charset="0"/>
                          <a:cs typeface="Arial" panose="020B0604020202020204" pitchFamily="34" charset="0"/>
                        </a:rPr>
                        <a:t>HR (95% CI)</a:t>
                      </a:r>
                      <a:endParaRPr lang="en-ZA" sz="3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ZA" sz="3200" b="1" dirty="0">
                          <a:solidFill>
                            <a:schemeClr val="bg1"/>
                          </a:solidFill>
                          <a:effectLst/>
                          <a:latin typeface="Arial" panose="020B0604020202020204" pitchFamily="34" charset="0"/>
                          <a:cs typeface="Arial" panose="020B0604020202020204" pitchFamily="34" charset="0"/>
                        </a:rPr>
                        <a:t>p-value</a:t>
                      </a:r>
                      <a:endParaRPr lang="en-ZA" sz="3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ZA" sz="3200" b="1" dirty="0">
                          <a:solidFill>
                            <a:schemeClr val="bg1"/>
                          </a:solidFill>
                          <a:effectLst/>
                          <a:latin typeface="Arial" panose="020B0604020202020204" pitchFamily="34" charset="0"/>
                          <a:cs typeface="Arial" panose="020B0604020202020204" pitchFamily="34" charset="0"/>
                        </a:rPr>
                        <a:t>aHR (95% CI)</a:t>
                      </a:r>
                      <a:endParaRPr lang="en-ZA" sz="3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ZA" sz="3200" b="1" dirty="0">
                          <a:solidFill>
                            <a:schemeClr val="bg1"/>
                          </a:solidFill>
                          <a:effectLst/>
                          <a:latin typeface="Arial" panose="020B0604020202020204" pitchFamily="34" charset="0"/>
                          <a:cs typeface="Arial" panose="020B0604020202020204" pitchFamily="34" charset="0"/>
                        </a:rPr>
                        <a:t>p-value</a:t>
                      </a:r>
                      <a:endParaRPr lang="en-ZA" sz="3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1571005235"/>
                  </a:ext>
                </a:extLst>
              </a:tr>
              <a:tr h="1064511">
                <a:tc>
                  <a:txBody>
                    <a:bodyPr/>
                    <a:lstStyle/>
                    <a:p>
                      <a:pP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Age  at ART initiation (per 5 year increase)</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0.82 </a:t>
                      </a:r>
                    </a:p>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(0.68 - 0.99)</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0.042</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0.74 </a:t>
                      </a:r>
                    </a:p>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(0.62 - 0.88)</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&lt;0.001</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3706924"/>
                  </a:ext>
                </a:extLst>
              </a:tr>
              <a:tr h="1064511">
                <a:tc>
                  <a:txBody>
                    <a:bodyPr/>
                    <a:lstStyle/>
                    <a:p>
                      <a:pP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Male</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1.29 </a:t>
                      </a:r>
                    </a:p>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(0.75 - 2.24)</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0.360</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0.91 </a:t>
                      </a:r>
                    </a:p>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(0.51 - 1.61)</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0.741</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2621504"/>
                  </a:ext>
                </a:extLst>
              </a:tr>
              <a:tr h="2176279">
                <a:tc>
                  <a:txBody>
                    <a:bodyPr/>
                    <a:lstStyle/>
                    <a:p>
                      <a:pP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CD4 count at ART initiation</a:t>
                      </a:r>
                    </a:p>
                    <a:p>
                      <a:pP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 (per 100 cells/mm</a:t>
                      </a:r>
                      <a:r>
                        <a:rPr lang="en-ZA" sz="3200" b="0" baseline="30000" dirty="0">
                          <a:solidFill>
                            <a:schemeClr val="tx1"/>
                          </a:solidFill>
                          <a:effectLst/>
                          <a:latin typeface="Arial" panose="020B0604020202020204" pitchFamily="34" charset="0"/>
                          <a:cs typeface="Arial" panose="020B0604020202020204" pitchFamily="34" charset="0"/>
                        </a:rPr>
                        <a:t>3 </a:t>
                      </a:r>
                      <a:r>
                        <a:rPr lang="en-ZA" sz="3200" b="0" dirty="0">
                          <a:solidFill>
                            <a:schemeClr val="tx1"/>
                          </a:solidFill>
                          <a:effectLst/>
                          <a:latin typeface="Arial" panose="020B0604020202020204" pitchFamily="34" charset="0"/>
                          <a:cs typeface="Arial" panose="020B0604020202020204" pitchFamily="34" charset="0"/>
                        </a:rPr>
                        <a:t>increase) </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1.04</a:t>
                      </a:r>
                    </a:p>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 (0.82 - 1.32)</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0.746</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1.48</a:t>
                      </a:r>
                    </a:p>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 (1.22 - 1.80)</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&lt;0.001</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3578836"/>
                  </a:ext>
                </a:extLst>
              </a:tr>
              <a:tr h="1620395">
                <a:tc>
                  <a:txBody>
                    <a:bodyPr/>
                    <a:lstStyle/>
                    <a:p>
                      <a:pP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Viral load at ART initiation </a:t>
                      </a:r>
                    </a:p>
                    <a:p>
                      <a:pP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(log</a:t>
                      </a:r>
                      <a:r>
                        <a:rPr lang="en-ZA" sz="3200" b="0" baseline="-25000" dirty="0">
                          <a:solidFill>
                            <a:schemeClr val="tx1"/>
                          </a:solidFill>
                          <a:effectLst/>
                          <a:latin typeface="Arial" panose="020B0604020202020204" pitchFamily="34" charset="0"/>
                          <a:cs typeface="Arial" panose="020B0604020202020204" pitchFamily="34" charset="0"/>
                        </a:rPr>
                        <a:t>10 </a:t>
                      </a:r>
                      <a:r>
                        <a:rPr lang="en-ZA" sz="3200" b="0" dirty="0">
                          <a:solidFill>
                            <a:schemeClr val="tx1"/>
                          </a:solidFill>
                          <a:effectLst/>
                          <a:latin typeface="Arial" panose="020B0604020202020204" pitchFamily="34" charset="0"/>
                          <a:cs typeface="Arial" panose="020B0604020202020204" pitchFamily="34" charset="0"/>
                        </a:rPr>
                        <a:t>copies/ml)</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1.02</a:t>
                      </a:r>
                    </a:p>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 (0.76 - 1.37)</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0.870</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1.20</a:t>
                      </a:r>
                    </a:p>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 (0.90 - 1.60)</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0.218</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713461"/>
                  </a:ext>
                </a:extLst>
              </a:tr>
              <a:tr h="1620395">
                <a:tc>
                  <a:txBody>
                    <a:bodyPr/>
                    <a:lstStyle/>
                    <a:p>
                      <a:pP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CD4 count over time</a:t>
                      </a:r>
                    </a:p>
                    <a:p>
                      <a:pP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(per 100 cells/mm</a:t>
                      </a:r>
                      <a:r>
                        <a:rPr lang="en-ZA" sz="3200" b="0" baseline="30000" dirty="0">
                          <a:solidFill>
                            <a:schemeClr val="tx1"/>
                          </a:solidFill>
                          <a:effectLst/>
                          <a:latin typeface="Arial" panose="020B0604020202020204" pitchFamily="34" charset="0"/>
                          <a:cs typeface="Arial" panose="020B0604020202020204" pitchFamily="34" charset="0"/>
                        </a:rPr>
                        <a:t>3 </a:t>
                      </a:r>
                      <a:r>
                        <a:rPr lang="en-ZA" sz="3200" b="0" dirty="0">
                          <a:solidFill>
                            <a:schemeClr val="tx1"/>
                          </a:solidFill>
                          <a:effectLst/>
                          <a:latin typeface="Arial" panose="020B0604020202020204" pitchFamily="34" charset="0"/>
                          <a:cs typeface="Arial" panose="020B0604020202020204" pitchFamily="34" charset="0"/>
                        </a:rPr>
                        <a:t>increase)</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0.75</a:t>
                      </a:r>
                    </a:p>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 (0.62 - 0.91)</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0.004</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0.60</a:t>
                      </a:r>
                    </a:p>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 (0.48 - 0.76)</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&lt;0.001</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1460120"/>
                  </a:ext>
                </a:extLst>
              </a:tr>
              <a:tr h="2176279">
                <a:tc>
                  <a:txBody>
                    <a:bodyPr/>
                    <a:lstStyle/>
                    <a:p>
                      <a:pP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Second- line ART measurements</a:t>
                      </a:r>
                    </a:p>
                    <a:p>
                      <a:pP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(Protease Inhibitors based regimen)</a:t>
                      </a:r>
                      <a:r>
                        <a:rPr lang="en-ZA" sz="3200" b="0" baseline="30000" dirty="0">
                          <a:solidFill>
                            <a:schemeClr val="tx1"/>
                          </a:solidFill>
                          <a:effectLst/>
                          <a:latin typeface="Arial" panose="020B0604020202020204" pitchFamily="34" charset="0"/>
                          <a:cs typeface="Arial" panose="020B0604020202020204" pitchFamily="34" charset="0"/>
                        </a:rPr>
                        <a:t>a</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6.04 </a:t>
                      </a:r>
                    </a:p>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(3.42 - 10.68)</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&lt;0.001</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5.75</a:t>
                      </a:r>
                    </a:p>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 (3.31 - 10.00)</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ZA" sz="3200" b="0" dirty="0">
                          <a:solidFill>
                            <a:schemeClr val="tx1"/>
                          </a:solidFill>
                          <a:effectLst/>
                          <a:latin typeface="Arial" panose="020B0604020202020204" pitchFamily="34" charset="0"/>
                          <a:cs typeface="Arial" panose="020B0604020202020204" pitchFamily="34" charset="0"/>
                        </a:rPr>
                        <a:t>&lt;0.001</a:t>
                      </a:r>
                      <a:endParaRPr lang="en-ZA"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5409813"/>
                  </a:ext>
                </a:extLst>
              </a:tr>
            </a:tbl>
          </a:graphicData>
        </a:graphic>
      </p:graphicFrame>
      <p:sp>
        <p:nvSpPr>
          <p:cNvPr id="59" name="TextBox 58">
            <a:extLst>
              <a:ext uri="{FF2B5EF4-FFF2-40B4-BE49-F238E27FC236}">
                <a16:creationId xmlns:a16="http://schemas.microsoft.com/office/drawing/2014/main" id="{FBAFDE7B-D7E0-4FF4-8705-5A67AF98FAD7}"/>
              </a:ext>
            </a:extLst>
          </p:cNvPr>
          <p:cNvSpPr txBox="1"/>
          <p:nvPr/>
        </p:nvSpPr>
        <p:spPr>
          <a:xfrm>
            <a:off x="28519917" y="6774301"/>
            <a:ext cx="13464000" cy="720000"/>
          </a:xfrm>
          <a:prstGeom prst="rect">
            <a:avLst/>
          </a:prstGeom>
          <a:solidFill>
            <a:srgbClr val="C00000"/>
          </a:solidFill>
        </p:spPr>
        <p:txBody>
          <a:bodyPr wrap="square" rtlCol="0">
            <a:spAutoFit/>
          </a:bodyPr>
          <a:lstStyle/>
          <a:p>
            <a:r>
              <a:rPr lang="en-US" sz="3600" b="1" dirty="0">
                <a:solidFill>
                  <a:schemeClr val="bg1"/>
                </a:solidFill>
                <a:latin typeface="Arial" panose="020B0604020202020204" pitchFamily="34" charset="0"/>
                <a:cs typeface="Arial" panose="020B0604020202020204" pitchFamily="34" charset="0"/>
              </a:rPr>
              <a:t>RESULTS</a:t>
            </a:r>
            <a:endParaRPr lang="en-ZA" sz="3600" b="1" dirty="0">
              <a:solidFill>
                <a:schemeClr val="bg1"/>
              </a:solidFill>
              <a:latin typeface="Arial" panose="020B0604020202020204" pitchFamily="34" charset="0"/>
              <a:cs typeface="Arial" panose="020B0604020202020204" pitchFamily="34" charset="0"/>
            </a:endParaRPr>
          </a:p>
        </p:txBody>
      </p:sp>
      <p:sp>
        <p:nvSpPr>
          <p:cNvPr id="60" name="Rectangle 59">
            <a:extLst>
              <a:ext uri="{FF2B5EF4-FFF2-40B4-BE49-F238E27FC236}">
                <a16:creationId xmlns:a16="http://schemas.microsoft.com/office/drawing/2014/main" id="{89E88B26-6123-4D9F-B19A-2A7D93A00676}"/>
              </a:ext>
            </a:extLst>
          </p:cNvPr>
          <p:cNvSpPr/>
          <p:nvPr/>
        </p:nvSpPr>
        <p:spPr>
          <a:xfrm>
            <a:off x="13907656" y="25654570"/>
            <a:ext cx="13064448" cy="1077218"/>
          </a:xfrm>
          <a:prstGeom prst="rect">
            <a:avLst/>
          </a:prstGeom>
        </p:spPr>
        <p:txBody>
          <a:bodyPr wrap="square">
            <a:spAutoFit/>
          </a:bodyPr>
          <a:lstStyle/>
          <a:p>
            <a:r>
              <a:rPr lang="en-US" sz="3200" dirty="0">
                <a:latin typeface="Arial" panose="020B0604020202020204" pitchFamily="34" charset="0"/>
                <a:cs typeface="Arial" panose="020B0604020202020204" pitchFamily="34" charset="0"/>
              </a:rPr>
              <a:t>Figure 1: Kaplan–Meier survival plots showing the probability of </a:t>
            </a:r>
            <a:r>
              <a:rPr lang="en-ZA" sz="3200" dirty="0">
                <a:latin typeface="Arial" panose="020B0604020202020204" pitchFamily="34" charset="0"/>
                <a:cs typeface="Arial" panose="020B0604020202020204" pitchFamily="34" charset="0"/>
              </a:rPr>
              <a:t>first high viral load measurements post initial viral suppression</a:t>
            </a:r>
          </a:p>
        </p:txBody>
      </p:sp>
      <p:sp>
        <p:nvSpPr>
          <p:cNvPr id="61" name="TextBox 60">
            <a:extLst>
              <a:ext uri="{FF2B5EF4-FFF2-40B4-BE49-F238E27FC236}">
                <a16:creationId xmlns:a16="http://schemas.microsoft.com/office/drawing/2014/main" id="{4CE7360E-5A31-42D3-A7B8-9EB7B46FBE5E}"/>
              </a:ext>
            </a:extLst>
          </p:cNvPr>
          <p:cNvSpPr txBox="1"/>
          <p:nvPr/>
        </p:nvSpPr>
        <p:spPr>
          <a:xfrm>
            <a:off x="62805" y="30529353"/>
            <a:ext cx="8348516" cy="820225"/>
          </a:xfrm>
          <a:prstGeom prst="rect">
            <a:avLst/>
          </a:prstGeom>
          <a:noFill/>
        </p:spPr>
        <p:txBody>
          <a:bodyPr wrap="square" rtlCol="0">
            <a:spAutoFit/>
          </a:bodyPr>
          <a:lstStyle/>
          <a:p>
            <a:r>
              <a:rPr lang="en-GB" sz="2365" b="1" dirty="0">
                <a:solidFill>
                  <a:schemeClr val="bg1"/>
                </a:solidFill>
                <a:latin typeface="Century Gothic" panose="020B0502020202020204" pitchFamily="34" charset="0"/>
              </a:rPr>
              <a:t>PRESENTED AT THE 23</a:t>
            </a:r>
            <a:r>
              <a:rPr lang="en-GB" sz="2365" b="1" baseline="30000" dirty="0">
                <a:solidFill>
                  <a:schemeClr val="bg1"/>
                </a:solidFill>
                <a:latin typeface="Century Gothic" panose="020B0502020202020204" pitchFamily="34" charset="0"/>
              </a:rPr>
              <a:t>RD</a:t>
            </a:r>
            <a:r>
              <a:rPr lang="en-GB" sz="2365" b="1" dirty="0">
                <a:solidFill>
                  <a:schemeClr val="bg1"/>
                </a:solidFill>
                <a:latin typeface="Century Gothic" panose="020B0502020202020204" pitchFamily="34" charset="0"/>
              </a:rPr>
              <a:t> INTERNATIONAL AIDS CONFERENCE (AIDS 2020) </a:t>
            </a:r>
            <a:r>
              <a:rPr lang="es-ES" sz="2365" b="1" dirty="0">
                <a:solidFill>
                  <a:schemeClr val="bg1"/>
                </a:solidFill>
                <a:latin typeface="Century Gothic" panose="020B0502020202020204" pitchFamily="34" charset="0"/>
              </a:rPr>
              <a:t>| 6-10 JULY 2020</a:t>
            </a:r>
            <a:endParaRPr lang="en-GB" sz="2365" b="1" dirty="0">
              <a:solidFill>
                <a:schemeClr val="bg1"/>
              </a:solidFill>
              <a:latin typeface="Century Gothic" panose="020B0502020202020204" pitchFamily="34" charset="0"/>
            </a:endParaRPr>
          </a:p>
        </p:txBody>
      </p:sp>
      <p:pic>
        <p:nvPicPr>
          <p:cNvPr id="62" name="Picture 61">
            <a:extLst>
              <a:ext uri="{FF2B5EF4-FFF2-40B4-BE49-F238E27FC236}">
                <a16:creationId xmlns:a16="http://schemas.microsoft.com/office/drawing/2014/main" id="{CBA9776D-7883-4043-824B-C86241B0AAC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726067" y="30502553"/>
            <a:ext cx="5430051" cy="916274"/>
          </a:xfrm>
          <a:prstGeom prst="rect">
            <a:avLst/>
          </a:prstGeom>
        </p:spPr>
      </p:pic>
      <p:pic>
        <p:nvPicPr>
          <p:cNvPr id="70" name="Picture 69">
            <a:extLst>
              <a:ext uri="{FF2B5EF4-FFF2-40B4-BE49-F238E27FC236}">
                <a16:creationId xmlns:a16="http://schemas.microsoft.com/office/drawing/2014/main" id="{2FEAB1FE-C3B2-432B-98A8-8E76AA8C5C73}"/>
              </a:ext>
            </a:extLst>
          </p:cNvPr>
          <p:cNvPicPr/>
          <p:nvPr/>
        </p:nvPicPr>
        <p:blipFill>
          <a:blip r:embed="rId7">
            <a:extLst>
              <a:ext uri="{28A0092B-C50C-407E-A947-70E740481C1C}">
                <a14:useLocalDpi xmlns:a14="http://schemas.microsoft.com/office/drawing/2010/main" val="0"/>
              </a:ext>
            </a:extLst>
          </a:blip>
          <a:srcRect l="4619" t="3670" r="2942" b="5557"/>
          <a:stretch>
            <a:fillRect/>
          </a:stretch>
        </p:blipFill>
        <p:spPr bwMode="auto">
          <a:xfrm>
            <a:off x="504158" y="27646994"/>
            <a:ext cx="4028418" cy="2304699"/>
          </a:xfrm>
          <a:prstGeom prst="rect">
            <a:avLst/>
          </a:prstGeom>
          <a:noFill/>
          <a:ln>
            <a:noFill/>
          </a:ln>
        </p:spPr>
      </p:pic>
      <p:pic>
        <p:nvPicPr>
          <p:cNvPr id="71" name="Picture 70">
            <a:extLst>
              <a:ext uri="{FF2B5EF4-FFF2-40B4-BE49-F238E27FC236}">
                <a16:creationId xmlns:a16="http://schemas.microsoft.com/office/drawing/2014/main" id="{759EDC1B-B334-4027-B5F8-8079B2B0983B}"/>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4724400" y="28345823"/>
            <a:ext cx="2825125" cy="1399395"/>
          </a:xfrm>
          <a:prstGeom prst="rect">
            <a:avLst/>
          </a:prstGeom>
          <a:noFill/>
          <a:ln>
            <a:noFill/>
          </a:ln>
        </p:spPr>
      </p:pic>
      <p:pic>
        <p:nvPicPr>
          <p:cNvPr id="72" name="Picture 71">
            <a:extLst>
              <a:ext uri="{FF2B5EF4-FFF2-40B4-BE49-F238E27FC236}">
                <a16:creationId xmlns:a16="http://schemas.microsoft.com/office/drawing/2014/main" id="{D75CEBFF-390B-45A8-9C24-78EED5C069E6}"/>
              </a:ext>
            </a:extLst>
          </p:cNvPr>
          <p:cNvPicPr/>
          <p:nvPr/>
        </p:nvPicPr>
        <p:blipFill>
          <a:blip r:embed="rId9">
            <a:extLst>
              <a:ext uri="{28A0092B-C50C-407E-A947-70E740481C1C}">
                <a14:useLocalDpi xmlns:a14="http://schemas.microsoft.com/office/drawing/2010/main" val="0"/>
              </a:ext>
            </a:extLst>
          </a:blip>
          <a:srcRect/>
          <a:stretch>
            <a:fillRect/>
          </a:stretch>
        </p:blipFill>
        <p:spPr bwMode="auto">
          <a:xfrm>
            <a:off x="7715711" y="28419337"/>
            <a:ext cx="3138248" cy="1399395"/>
          </a:xfrm>
          <a:prstGeom prst="rect">
            <a:avLst/>
          </a:prstGeom>
          <a:noFill/>
          <a:ln>
            <a:noFill/>
          </a:ln>
        </p:spPr>
      </p:pic>
      <p:pic>
        <p:nvPicPr>
          <p:cNvPr id="73" name="Picture 72">
            <a:extLst>
              <a:ext uri="{FF2B5EF4-FFF2-40B4-BE49-F238E27FC236}">
                <a16:creationId xmlns:a16="http://schemas.microsoft.com/office/drawing/2014/main" id="{4BF85F0D-D719-47D4-832F-81AA5EF5B75E}"/>
              </a:ext>
            </a:extLst>
          </p:cNvPr>
          <p:cNvPicPr/>
          <p:nvPr/>
        </p:nvPicPr>
        <p:blipFill>
          <a:blip r:embed="rId10">
            <a:extLst>
              <a:ext uri="{28A0092B-C50C-407E-A947-70E740481C1C}">
                <a14:useLocalDpi xmlns:a14="http://schemas.microsoft.com/office/drawing/2010/main" val="0"/>
              </a:ext>
            </a:extLst>
          </a:blip>
          <a:srcRect l="6192" t="11549" r="6480" b="12906"/>
          <a:stretch>
            <a:fillRect/>
          </a:stretch>
        </p:blipFill>
        <p:spPr bwMode="auto">
          <a:xfrm>
            <a:off x="11036780" y="28457438"/>
            <a:ext cx="3138248" cy="1419386"/>
          </a:xfrm>
          <a:prstGeom prst="rect">
            <a:avLst/>
          </a:prstGeom>
          <a:noFill/>
          <a:ln>
            <a:noFill/>
          </a:ln>
        </p:spPr>
      </p:pic>
      <p:pic>
        <p:nvPicPr>
          <p:cNvPr id="74" name="Picture 73">
            <a:extLst>
              <a:ext uri="{FF2B5EF4-FFF2-40B4-BE49-F238E27FC236}">
                <a16:creationId xmlns:a16="http://schemas.microsoft.com/office/drawing/2014/main" id="{3D154CE5-8D35-4923-B74D-1B18FE779248}"/>
              </a:ext>
            </a:extLst>
          </p:cNvPr>
          <p:cNvPicPr/>
          <p:nvPr/>
        </p:nvPicPr>
        <p:blipFill>
          <a:blip r:embed="rId11" cstate="print">
            <a:extLst>
              <a:ext uri="{28A0092B-C50C-407E-A947-70E740481C1C}">
                <a14:useLocalDpi xmlns:a14="http://schemas.microsoft.com/office/drawing/2010/main" val="0"/>
              </a:ext>
            </a:extLst>
          </a:blip>
          <a:srcRect b="3979"/>
          <a:stretch>
            <a:fillRect/>
          </a:stretch>
        </p:blipFill>
        <p:spPr bwMode="auto">
          <a:xfrm>
            <a:off x="33469464" y="28376978"/>
            <a:ext cx="4663011" cy="1786510"/>
          </a:xfrm>
          <a:prstGeom prst="rect">
            <a:avLst/>
          </a:prstGeom>
          <a:noFill/>
          <a:ln>
            <a:noFill/>
          </a:ln>
        </p:spPr>
      </p:pic>
      <p:pic>
        <p:nvPicPr>
          <p:cNvPr id="75" name="Picture 74">
            <a:extLst>
              <a:ext uri="{FF2B5EF4-FFF2-40B4-BE49-F238E27FC236}">
                <a16:creationId xmlns:a16="http://schemas.microsoft.com/office/drawing/2014/main" id="{5F7C3827-25D6-408E-BE39-F791F08B222D}"/>
              </a:ext>
            </a:extLst>
          </p:cNvPr>
          <p:cNvPicPr/>
          <p:nvPr/>
        </p:nvPicPr>
        <p:blipFill>
          <a:blip r:embed="rId12">
            <a:extLst>
              <a:ext uri="{28A0092B-C50C-407E-A947-70E740481C1C}">
                <a14:useLocalDpi xmlns:a14="http://schemas.microsoft.com/office/drawing/2010/main" val="0"/>
              </a:ext>
            </a:extLst>
          </a:blip>
          <a:srcRect/>
          <a:stretch>
            <a:fillRect/>
          </a:stretch>
        </p:blipFill>
        <p:spPr bwMode="auto">
          <a:xfrm>
            <a:off x="29531364" y="28295391"/>
            <a:ext cx="3503793" cy="1514879"/>
          </a:xfrm>
          <a:prstGeom prst="rect">
            <a:avLst/>
          </a:prstGeom>
          <a:noFill/>
          <a:ln>
            <a:noFill/>
          </a:ln>
        </p:spPr>
      </p:pic>
      <p:pic>
        <p:nvPicPr>
          <p:cNvPr id="76" name="Picture 75">
            <a:extLst>
              <a:ext uri="{FF2B5EF4-FFF2-40B4-BE49-F238E27FC236}">
                <a16:creationId xmlns:a16="http://schemas.microsoft.com/office/drawing/2014/main" id="{17FDAE80-CB93-4E5A-AD8C-B97FE1564F4D}"/>
              </a:ext>
            </a:extLst>
          </p:cNvPr>
          <p:cNvPicPr/>
          <p:nvPr/>
        </p:nvPicPr>
        <p:blipFill>
          <a:blip r:embed="rId13">
            <a:extLst>
              <a:ext uri="{28A0092B-C50C-407E-A947-70E740481C1C}">
                <a14:useLocalDpi xmlns:a14="http://schemas.microsoft.com/office/drawing/2010/main" val="0"/>
              </a:ext>
            </a:extLst>
          </a:blip>
          <a:srcRect/>
          <a:stretch>
            <a:fillRect/>
          </a:stretch>
        </p:blipFill>
        <p:spPr bwMode="auto">
          <a:xfrm>
            <a:off x="14534587" y="28389019"/>
            <a:ext cx="3641615" cy="1411605"/>
          </a:xfrm>
          <a:prstGeom prst="rect">
            <a:avLst/>
          </a:prstGeom>
          <a:noFill/>
          <a:ln>
            <a:noFill/>
          </a:ln>
        </p:spPr>
      </p:pic>
      <p:pic>
        <p:nvPicPr>
          <p:cNvPr id="77" name="Picture 76">
            <a:extLst>
              <a:ext uri="{FF2B5EF4-FFF2-40B4-BE49-F238E27FC236}">
                <a16:creationId xmlns:a16="http://schemas.microsoft.com/office/drawing/2014/main" id="{53C04E6C-3816-417A-B33D-7D904869AD53}"/>
              </a:ext>
            </a:extLst>
          </p:cNvPr>
          <p:cNvPicPr/>
          <p:nvPr/>
        </p:nvPicPr>
        <p:blipFill>
          <a:blip r:embed="rId14">
            <a:extLst>
              <a:ext uri="{28A0092B-C50C-407E-A947-70E740481C1C}">
                <a14:useLocalDpi xmlns:a14="http://schemas.microsoft.com/office/drawing/2010/main" val="0"/>
              </a:ext>
            </a:extLst>
          </a:blip>
          <a:srcRect l="2493" t="10909" r="3017" b="11333"/>
          <a:stretch>
            <a:fillRect/>
          </a:stretch>
        </p:blipFill>
        <p:spPr bwMode="auto">
          <a:xfrm>
            <a:off x="18201416" y="28242530"/>
            <a:ext cx="3357235" cy="1649327"/>
          </a:xfrm>
          <a:prstGeom prst="rect">
            <a:avLst/>
          </a:prstGeom>
          <a:noFill/>
          <a:ln>
            <a:noFill/>
          </a:ln>
        </p:spPr>
      </p:pic>
      <p:pic>
        <p:nvPicPr>
          <p:cNvPr id="78" name="Picture 77">
            <a:extLst>
              <a:ext uri="{FF2B5EF4-FFF2-40B4-BE49-F238E27FC236}">
                <a16:creationId xmlns:a16="http://schemas.microsoft.com/office/drawing/2014/main" id="{E61EB178-0BE3-42A5-9E40-8A2BED9026D2}"/>
              </a:ext>
            </a:extLst>
          </p:cNvPr>
          <p:cNvPicPr/>
          <p:nvPr/>
        </p:nvPicPr>
        <p:blipFill>
          <a:blip r:embed="rId15">
            <a:extLst>
              <a:ext uri="{28A0092B-C50C-407E-A947-70E740481C1C}">
                <a14:useLocalDpi xmlns:a14="http://schemas.microsoft.com/office/drawing/2010/main" val="0"/>
              </a:ext>
            </a:extLst>
          </a:blip>
          <a:srcRect/>
          <a:stretch>
            <a:fillRect/>
          </a:stretch>
        </p:blipFill>
        <p:spPr bwMode="auto">
          <a:xfrm>
            <a:off x="22093251" y="28242530"/>
            <a:ext cx="7220960" cy="1861705"/>
          </a:xfrm>
          <a:prstGeom prst="rect">
            <a:avLst/>
          </a:prstGeom>
          <a:noFill/>
          <a:ln>
            <a:noFill/>
          </a:ln>
        </p:spPr>
      </p:pic>
      <p:pic>
        <p:nvPicPr>
          <p:cNvPr id="79" name="Picture 78">
            <a:extLst>
              <a:ext uri="{FF2B5EF4-FFF2-40B4-BE49-F238E27FC236}">
                <a16:creationId xmlns:a16="http://schemas.microsoft.com/office/drawing/2014/main" id="{E21D238C-1A8B-4352-B4ED-A9311B128C99}"/>
              </a:ext>
            </a:extLst>
          </p:cNvPr>
          <p:cNvPicPr/>
          <p:nvPr/>
        </p:nvPicPr>
        <p:blipFill>
          <a:blip r:embed="rId16">
            <a:extLst>
              <a:ext uri="{28A0092B-C50C-407E-A947-70E740481C1C}">
                <a14:useLocalDpi xmlns:a14="http://schemas.microsoft.com/office/drawing/2010/main" val="0"/>
              </a:ext>
            </a:extLst>
          </a:blip>
          <a:srcRect/>
          <a:stretch>
            <a:fillRect/>
          </a:stretch>
        </p:blipFill>
        <p:spPr bwMode="auto">
          <a:xfrm>
            <a:off x="38549250" y="27973326"/>
            <a:ext cx="3351469" cy="1886128"/>
          </a:xfrm>
          <a:prstGeom prst="rect">
            <a:avLst/>
          </a:prstGeom>
          <a:noFill/>
          <a:ln>
            <a:noFill/>
          </a:ln>
        </p:spPr>
      </p:pic>
      <p:cxnSp>
        <p:nvCxnSpPr>
          <p:cNvPr id="80" name="Straight Connector 79">
            <a:extLst>
              <a:ext uri="{FF2B5EF4-FFF2-40B4-BE49-F238E27FC236}">
                <a16:creationId xmlns:a16="http://schemas.microsoft.com/office/drawing/2014/main" id="{514C4523-09BC-4D71-8D0A-390B675CF342}"/>
              </a:ext>
            </a:extLst>
          </p:cNvPr>
          <p:cNvCxnSpPr>
            <a:cxnSpLocks/>
          </p:cNvCxnSpPr>
          <p:nvPr/>
        </p:nvCxnSpPr>
        <p:spPr>
          <a:xfrm>
            <a:off x="-1" y="27646994"/>
            <a:ext cx="42734256" cy="0"/>
          </a:xfrm>
          <a:prstGeom prst="line">
            <a:avLst/>
          </a:prstGeom>
          <a:ln w="127000">
            <a:solidFill>
              <a:srgbClr val="C00000"/>
            </a:solidFill>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4AF3C7DF-75BA-4EC9-9821-56A1CB583DCC}"/>
              </a:ext>
            </a:extLst>
          </p:cNvPr>
          <p:cNvSpPr txBox="1"/>
          <p:nvPr/>
        </p:nvSpPr>
        <p:spPr>
          <a:xfrm>
            <a:off x="544554" y="26149636"/>
            <a:ext cx="11184815" cy="1200329"/>
          </a:xfrm>
          <a:prstGeom prst="rect">
            <a:avLst/>
          </a:prstGeom>
          <a:noFill/>
        </p:spPr>
        <p:txBody>
          <a:bodyPr wrap="square">
            <a:spAutoFit/>
          </a:bodyPr>
          <a:lstStyle/>
          <a:p>
            <a:pPr>
              <a:defRPr/>
            </a:pPr>
            <a:r>
              <a:rPr lang="en-ZA" sz="3600" b="1" dirty="0">
                <a:solidFill>
                  <a:srgbClr val="C00000"/>
                </a:solidFill>
                <a:latin typeface="Arial" panose="020B0604020202020204" pitchFamily="34" charset="0"/>
                <a:cs typeface="Arial" panose="020B0604020202020204" pitchFamily="34" charset="0"/>
              </a:rPr>
              <a:t>ACKNOWLEDGEMENTS</a:t>
            </a:r>
            <a:r>
              <a:rPr lang="en-ZA" sz="36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ZA" sz="3600" dirty="0">
                <a:latin typeface="Arial" panose="020B0604020202020204" pitchFamily="34" charset="0"/>
                <a:cs typeface="Arial" panose="020B0604020202020204" pitchFamily="34" charset="0"/>
              </a:rPr>
              <a:t>Participants, funders, members of the CAPRISA Treatment programme.</a:t>
            </a:r>
          </a:p>
        </p:txBody>
      </p:sp>
      <p:sp>
        <p:nvSpPr>
          <p:cNvPr id="82" name="TextBox 81">
            <a:extLst>
              <a:ext uri="{FF2B5EF4-FFF2-40B4-BE49-F238E27FC236}">
                <a16:creationId xmlns:a16="http://schemas.microsoft.com/office/drawing/2014/main" id="{0EC94B6F-E5E4-4E12-B80D-E1FB75CC03A7}"/>
              </a:ext>
            </a:extLst>
          </p:cNvPr>
          <p:cNvSpPr txBox="1"/>
          <p:nvPr/>
        </p:nvSpPr>
        <p:spPr>
          <a:xfrm>
            <a:off x="659924" y="20900215"/>
            <a:ext cx="10475252" cy="720000"/>
          </a:xfrm>
          <a:prstGeom prst="rect">
            <a:avLst/>
          </a:prstGeom>
          <a:solidFill>
            <a:srgbClr val="C00000"/>
          </a:solidFill>
        </p:spPr>
        <p:txBody>
          <a:bodyPr wrap="square" rtlCol="0">
            <a:spAutoFit/>
          </a:bodyPr>
          <a:lstStyle/>
          <a:p>
            <a:r>
              <a:rPr lang="en-US" sz="3600" dirty="0">
                <a:solidFill>
                  <a:schemeClr val="bg1"/>
                </a:solidFill>
                <a:latin typeface="Arial" panose="020B0604020202020204" pitchFamily="34" charset="0"/>
                <a:cs typeface="Arial" panose="020B0604020202020204" pitchFamily="34" charset="0"/>
              </a:rPr>
              <a:t>Statistical analyses</a:t>
            </a:r>
            <a:endParaRPr lang="en-ZA" sz="3600" dirty="0">
              <a:solidFill>
                <a:schemeClr val="bg1"/>
              </a:solidFill>
              <a:latin typeface="Arial" panose="020B0604020202020204" pitchFamily="34" charset="0"/>
              <a:cs typeface="Arial" panose="020B0604020202020204" pitchFamily="34" charset="0"/>
            </a:endParaRPr>
          </a:p>
        </p:txBody>
      </p:sp>
      <p:sp>
        <p:nvSpPr>
          <p:cNvPr id="39" name="Rectangle 7">
            <a:extLst>
              <a:ext uri="{FF2B5EF4-FFF2-40B4-BE49-F238E27FC236}">
                <a16:creationId xmlns:a16="http://schemas.microsoft.com/office/drawing/2014/main" id="{22592039-6424-4322-8122-A6D5E92D6899}"/>
              </a:ext>
            </a:extLst>
          </p:cNvPr>
          <p:cNvSpPr>
            <a:spLocks noChangeArrowheads="1"/>
          </p:cNvSpPr>
          <p:nvPr/>
        </p:nvSpPr>
        <p:spPr bwMode="auto">
          <a:xfrm>
            <a:off x="28429954" y="19588661"/>
            <a:ext cx="1342272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657725" algn="l"/>
              </a:tabLst>
              <a:defRPr>
                <a:solidFill>
                  <a:schemeClr val="tx1"/>
                </a:solidFill>
                <a:latin typeface="Arial" panose="020B0604020202020204" pitchFamily="34" charset="0"/>
              </a:defRPr>
            </a:lvl1pPr>
            <a:lvl2pPr eaLnBrk="0" fontAlgn="base" hangingPunct="0">
              <a:spcBef>
                <a:spcPct val="0"/>
              </a:spcBef>
              <a:spcAft>
                <a:spcPct val="0"/>
              </a:spcAft>
              <a:tabLst>
                <a:tab pos="4657725" algn="l"/>
              </a:tabLst>
              <a:defRPr>
                <a:solidFill>
                  <a:schemeClr val="tx1"/>
                </a:solidFill>
                <a:latin typeface="Arial" panose="020B0604020202020204" pitchFamily="34" charset="0"/>
              </a:defRPr>
            </a:lvl2pPr>
            <a:lvl3pPr eaLnBrk="0" fontAlgn="base" hangingPunct="0">
              <a:spcBef>
                <a:spcPct val="0"/>
              </a:spcBef>
              <a:spcAft>
                <a:spcPct val="0"/>
              </a:spcAft>
              <a:tabLst>
                <a:tab pos="4657725" algn="l"/>
              </a:tabLst>
              <a:defRPr>
                <a:solidFill>
                  <a:schemeClr val="tx1"/>
                </a:solidFill>
                <a:latin typeface="Arial" panose="020B0604020202020204" pitchFamily="34" charset="0"/>
              </a:defRPr>
            </a:lvl3pPr>
            <a:lvl4pPr eaLnBrk="0" fontAlgn="base" hangingPunct="0">
              <a:spcBef>
                <a:spcPct val="0"/>
              </a:spcBef>
              <a:spcAft>
                <a:spcPct val="0"/>
              </a:spcAft>
              <a:tabLst>
                <a:tab pos="4657725" algn="l"/>
              </a:tabLst>
              <a:defRPr>
                <a:solidFill>
                  <a:schemeClr val="tx1"/>
                </a:solidFill>
                <a:latin typeface="Arial" panose="020B0604020202020204" pitchFamily="34" charset="0"/>
              </a:defRPr>
            </a:lvl4pPr>
            <a:lvl5pPr eaLnBrk="0" fontAlgn="base" hangingPunct="0">
              <a:spcBef>
                <a:spcPct val="0"/>
              </a:spcBef>
              <a:spcAft>
                <a:spcPct val="0"/>
              </a:spcAft>
              <a:tabLst>
                <a:tab pos="4657725" algn="l"/>
              </a:tabLst>
              <a:defRPr>
                <a:solidFill>
                  <a:schemeClr val="tx1"/>
                </a:solidFill>
                <a:latin typeface="Arial" panose="020B0604020202020204" pitchFamily="34" charset="0"/>
              </a:defRPr>
            </a:lvl5pPr>
            <a:lvl6pPr eaLnBrk="0" fontAlgn="base" hangingPunct="0">
              <a:spcBef>
                <a:spcPct val="0"/>
              </a:spcBef>
              <a:spcAft>
                <a:spcPct val="0"/>
              </a:spcAft>
              <a:tabLst>
                <a:tab pos="4657725" algn="l"/>
              </a:tabLst>
              <a:defRPr>
                <a:solidFill>
                  <a:schemeClr val="tx1"/>
                </a:solidFill>
                <a:latin typeface="Arial" panose="020B0604020202020204" pitchFamily="34" charset="0"/>
              </a:defRPr>
            </a:lvl6pPr>
            <a:lvl7pPr eaLnBrk="0" fontAlgn="base" hangingPunct="0">
              <a:spcBef>
                <a:spcPct val="0"/>
              </a:spcBef>
              <a:spcAft>
                <a:spcPct val="0"/>
              </a:spcAft>
              <a:tabLst>
                <a:tab pos="4657725" algn="l"/>
              </a:tabLst>
              <a:defRPr>
                <a:solidFill>
                  <a:schemeClr val="tx1"/>
                </a:solidFill>
                <a:latin typeface="Arial" panose="020B0604020202020204" pitchFamily="34" charset="0"/>
              </a:defRPr>
            </a:lvl7pPr>
            <a:lvl8pPr eaLnBrk="0" fontAlgn="base" hangingPunct="0">
              <a:spcBef>
                <a:spcPct val="0"/>
              </a:spcBef>
              <a:spcAft>
                <a:spcPct val="0"/>
              </a:spcAft>
              <a:tabLst>
                <a:tab pos="4657725" algn="l"/>
              </a:tabLst>
              <a:defRPr>
                <a:solidFill>
                  <a:schemeClr val="tx1"/>
                </a:solidFill>
                <a:latin typeface="Arial" panose="020B0604020202020204" pitchFamily="34" charset="0"/>
              </a:defRPr>
            </a:lvl8pPr>
            <a:lvl9pPr eaLnBrk="0" fontAlgn="base" hangingPunct="0">
              <a:spcBef>
                <a:spcPct val="0"/>
              </a:spcBef>
              <a:spcAft>
                <a:spcPct val="0"/>
              </a:spcAft>
              <a:tabLst>
                <a:tab pos="46577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657725" algn="l"/>
              </a:tabLst>
            </a:pPr>
            <a:r>
              <a:rPr kumimoji="0" lang="en-ZA" altLang="en-US" sz="2800" b="0" i="0" u="none" strike="noStrike" cap="none" normalizeH="0" baseline="3000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a:t>
            </a:r>
            <a:r>
              <a:rPr kumimoji="0" lang="en-Z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compared to measurements taken on first line NNRTI based regimen even for those who switched to second-line</a:t>
            </a:r>
          </a:p>
          <a:p>
            <a:pPr marL="0" marR="0" lvl="0" indent="0" algn="l" defTabSz="914400" rtl="0" eaLnBrk="0" fontAlgn="base" latinLnBrk="0" hangingPunct="0">
              <a:lnSpc>
                <a:spcPct val="100000"/>
              </a:lnSpc>
              <a:spcBef>
                <a:spcPct val="0"/>
              </a:spcBef>
              <a:spcAft>
                <a:spcPct val="0"/>
              </a:spcAft>
              <a:buClrTx/>
              <a:buSzTx/>
              <a:buFontTx/>
              <a:buNone/>
              <a:tabLst>
                <a:tab pos="4657725" algn="l"/>
              </a:tabLst>
            </a:pPr>
            <a:r>
              <a:rPr kumimoji="0" lang="en-ZA"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aHR: adjusted hazard ratio</a:t>
            </a:r>
            <a:endParaRPr kumimoji="0" lang="en-ZA" altLang="en-US"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74002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769</TotalTime>
  <Words>822</Words>
  <Application>Microsoft Office PowerPoint</Application>
  <PresentationFormat>Custom</PresentationFormat>
  <Paragraphs>94</Paragraphs>
  <Slides>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Office Theme</vt:lpstr>
      <vt:lpstr>Prism 7</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Mona Dolan</dc:creator>
  <cp:lastModifiedBy>Nonhlanhla Yende</cp:lastModifiedBy>
  <cp:revision>69</cp:revision>
  <dcterms:created xsi:type="dcterms:W3CDTF">2016-06-23T11:49:10Z</dcterms:created>
  <dcterms:modified xsi:type="dcterms:W3CDTF">2020-06-22T20:45:40Z</dcterms:modified>
</cp:coreProperties>
</file>